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9" r:id="rId4"/>
    <p:sldId id="260" r:id="rId5"/>
    <p:sldId id="262" r:id="rId6"/>
    <p:sldId id="277" r:id="rId7"/>
    <p:sldId id="261" r:id="rId8"/>
    <p:sldId id="263" r:id="rId9"/>
    <p:sldId id="264" r:id="rId10"/>
    <p:sldId id="271" r:id="rId11"/>
    <p:sldId id="267" r:id="rId12"/>
    <p:sldId id="268" r:id="rId13"/>
    <p:sldId id="269" r:id="rId14"/>
    <p:sldId id="272" r:id="rId15"/>
    <p:sldId id="273" r:id="rId16"/>
    <p:sldId id="274" r:id="rId17"/>
    <p:sldId id="276" r:id="rId18"/>
    <p:sldId id="275" r:id="rId19"/>
    <p:sldId id="265" r:id="rId20"/>
    <p:sldId id="266" r:id="rId21"/>
    <p:sldId id="270" r:id="rId22"/>
    <p:sldId id="279" r:id="rId23"/>
    <p:sldId id="280" r:id="rId24"/>
    <p:sldId id="281" r:id="rId25"/>
    <p:sldId id="282" r:id="rId26"/>
    <p:sldId id="283" r:id="rId27"/>
    <p:sldId id="289" r:id="rId28"/>
    <p:sldId id="284" r:id="rId29"/>
    <p:sldId id="290" r:id="rId30"/>
    <p:sldId id="285" r:id="rId31"/>
    <p:sldId id="29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91" d="100"/>
          <a:sy n="91" d="100"/>
        </p:scale>
        <p:origin x="37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23B45F-6345-4575-92F0-481F02DBAD68}" type="datetimeFigureOut">
              <a:rPr lang="en-US" smtClean="0"/>
              <a:t>7/9/2025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7E77D5-6B3E-494B-A1A0-618B08B8AA6E}" type="slidenum">
              <a:rPr lang="en-US" smtClean="0"/>
              <a:t>‹#›</a:t>
            </a:fld>
            <a:endParaRPr lang="en-US"/>
          </a:p>
        </p:txBody>
      </p:sp>
    </p:spTree>
    <p:extLst>
      <p:ext uri="{BB962C8B-B14F-4D97-AF65-F5344CB8AC3E}">
        <p14:creationId xmlns:p14="http://schemas.microsoft.com/office/powerpoint/2010/main" val="1935541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EF2F-F7C6-42D8-8760-00CC0D49D8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EC1C4D-EBB6-4C53-AE97-72B062B73F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095893-70E0-48A6-8400-DB524F526DF5}"/>
              </a:ext>
            </a:extLst>
          </p:cNvPr>
          <p:cNvSpPr>
            <a:spLocks noGrp="1"/>
          </p:cNvSpPr>
          <p:nvPr>
            <p:ph type="dt" sz="half" idx="10"/>
          </p:nvPr>
        </p:nvSpPr>
        <p:spPr/>
        <p:txBody>
          <a:bodyPr/>
          <a:lstStyle/>
          <a:p>
            <a:fld id="{697AA55E-FCFC-451E-8928-7BCEB5656568}" type="datetime1">
              <a:rPr lang="en-US" smtClean="0"/>
              <a:t>7/9/2025</a:t>
            </a:fld>
            <a:endParaRPr lang="en-US"/>
          </a:p>
        </p:txBody>
      </p:sp>
      <p:sp>
        <p:nvSpPr>
          <p:cNvPr id="5" name="Footer Placeholder 4">
            <a:extLst>
              <a:ext uri="{FF2B5EF4-FFF2-40B4-BE49-F238E27FC236}">
                <a16:creationId xmlns:a16="http://schemas.microsoft.com/office/drawing/2014/main" id="{0C94BA43-2E1B-4992-BA1C-C8AD8ECCF488}"/>
              </a:ext>
            </a:extLst>
          </p:cNvPr>
          <p:cNvSpPr>
            <a:spLocks noGrp="1"/>
          </p:cNvSpPr>
          <p:nvPr>
            <p:ph type="ftr" sz="quarter" idx="11"/>
          </p:nvPr>
        </p:nvSpPr>
        <p:spPr/>
        <p:txBody>
          <a:bodyPr/>
          <a:lstStyle/>
          <a:p>
            <a:r>
              <a:rPr lang="en-US"/>
              <a:t>Ignacio Majo - Data Scientist Jr. - Oracle Next Education</a:t>
            </a:r>
          </a:p>
        </p:txBody>
      </p:sp>
      <p:sp>
        <p:nvSpPr>
          <p:cNvPr id="6" name="Slide Number Placeholder 5">
            <a:extLst>
              <a:ext uri="{FF2B5EF4-FFF2-40B4-BE49-F238E27FC236}">
                <a16:creationId xmlns:a16="http://schemas.microsoft.com/office/drawing/2014/main" id="{B5CA5DA6-4FFD-4D7D-A809-AD652019BFDE}"/>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1469561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7F0BA-6B4F-4BD4-925C-D4BF238841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1C491F-0278-403A-B1DD-0CE1531F9D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47BF47-7D92-40FE-B628-64E0F0945409}"/>
              </a:ext>
            </a:extLst>
          </p:cNvPr>
          <p:cNvSpPr>
            <a:spLocks noGrp="1"/>
          </p:cNvSpPr>
          <p:nvPr>
            <p:ph type="dt" sz="half" idx="10"/>
          </p:nvPr>
        </p:nvSpPr>
        <p:spPr/>
        <p:txBody>
          <a:bodyPr/>
          <a:lstStyle/>
          <a:p>
            <a:fld id="{B5A18605-CCC2-4C07-A080-31A69AD608E6}" type="datetime1">
              <a:rPr lang="en-US" smtClean="0"/>
              <a:t>7/9/2025</a:t>
            </a:fld>
            <a:endParaRPr lang="en-US"/>
          </a:p>
        </p:txBody>
      </p:sp>
      <p:sp>
        <p:nvSpPr>
          <p:cNvPr id="5" name="Footer Placeholder 4">
            <a:extLst>
              <a:ext uri="{FF2B5EF4-FFF2-40B4-BE49-F238E27FC236}">
                <a16:creationId xmlns:a16="http://schemas.microsoft.com/office/drawing/2014/main" id="{B23A2ED2-89E6-438E-81CB-30F95750A938}"/>
              </a:ext>
            </a:extLst>
          </p:cNvPr>
          <p:cNvSpPr>
            <a:spLocks noGrp="1"/>
          </p:cNvSpPr>
          <p:nvPr>
            <p:ph type="ftr" sz="quarter" idx="11"/>
          </p:nvPr>
        </p:nvSpPr>
        <p:spPr/>
        <p:txBody>
          <a:bodyPr/>
          <a:lstStyle/>
          <a:p>
            <a:r>
              <a:rPr lang="en-US"/>
              <a:t>Ignacio Majo - Data Scientist Jr. - Oracle Next Education</a:t>
            </a:r>
          </a:p>
        </p:txBody>
      </p:sp>
      <p:sp>
        <p:nvSpPr>
          <p:cNvPr id="6" name="Slide Number Placeholder 5">
            <a:extLst>
              <a:ext uri="{FF2B5EF4-FFF2-40B4-BE49-F238E27FC236}">
                <a16:creationId xmlns:a16="http://schemas.microsoft.com/office/drawing/2014/main" id="{7DECF973-E896-43F8-8ED3-327DD3D0DF19}"/>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1572553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1838A7-DBEE-40A8-9D44-54D747E6EC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81A301-AB88-4408-84E1-C8D8C3ED0D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98924B-4004-4E5F-86E4-B070CCEECFA4}"/>
              </a:ext>
            </a:extLst>
          </p:cNvPr>
          <p:cNvSpPr>
            <a:spLocks noGrp="1"/>
          </p:cNvSpPr>
          <p:nvPr>
            <p:ph type="dt" sz="half" idx="10"/>
          </p:nvPr>
        </p:nvSpPr>
        <p:spPr/>
        <p:txBody>
          <a:bodyPr/>
          <a:lstStyle/>
          <a:p>
            <a:fld id="{B5F125FE-E04F-47B4-92A3-475C4226E4A1}" type="datetime1">
              <a:rPr lang="en-US" smtClean="0"/>
              <a:t>7/9/2025</a:t>
            </a:fld>
            <a:endParaRPr lang="en-US"/>
          </a:p>
        </p:txBody>
      </p:sp>
      <p:sp>
        <p:nvSpPr>
          <p:cNvPr id="5" name="Footer Placeholder 4">
            <a:extLst>
              <a:ext uri="{FF2B5EF4-FFF2-40B4-BE49-F238E27FC236}">
                <a16:creationId xmlns:a16="http://schemas.microsoft.com/office/drawing/2014/main" id="{E7675383-855C-4F07-BDF4-0A7C8877EFB7}"/>
              </a:ext>
            </a:extLst>
          </p:cNvPr>
          <p:cNvSpPr>
            <a:spLocks noGrp="1"/>
          </p:cNvSpPr>
          <p:nvPr>
            <p:ph type="ftr" sz="quarter" idx="11"/>
          </p:nvPr>
        </p:nvSpPr>
        <p:spPr/>
        <p:txBody>
          <a:bodyPr/>
          <a:lstStyle/>
          <a:p>
            <a:r>
              <a:rPr lang="en-US"/>
              <a:t>Ignacio Majo - Data Scientist Jr. - Oracle Next Education</a:t>
            </a:r>
          </a:p>
        </p:txBody>
      </p:sp>
      <p:sp>
        <p:nvSpPr>
          <p:cNvPr id="6" name="Slide Number Placeholder 5">
            <a:extLst>
              <a:ext uri="{FF2B5EF4-FFF2-40B4-BE49-F238E27FC236}">
                <a16:creationId xmlns:a16="http://schemas.microsoft.com/office/drawing/2014/main" id="{1AF8C8E9-3A97-4198-8204-6A4AA3731E7F}"/>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217410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5483E-D499-432F-AA21-5672BEE59C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7E4093-C082-4526-B85D-62585AD1A5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22151-D1D3-4435-BF2A-60384A5C7DE3}"/>
              </a:ext>
            </a:extLst>
          </p:cNvPr>
          <p:cNvSpPr>
            <a:spLocks noGrp="1"/>
          </p:cNvSpPr>
          <p:nvPr>
            <p:ph type="dt" sz="half" idx="10"/>
          </p:nvPr>
        </p:nvSpPr>
        <p:spPr/>
        <p:txBody>
          <a:bodyPr/>
          <a:lstStyle/>
          <a:p>
            <a:fld id="{0FDF3B4C-FA75-4C61-9EEF-2CABBD9AB907}" type="datetime1">
              <a:rPr lang="en-US" smtClean="0"/>
              <a:t>7/9/2025</a:t>
            </a:fld>
            <a:endParaRPr lang="en-US"/>
          </a:p>
        </p:txBody>
      </p:sp>
      <p:sp>
        <p:nvSpPr>
          <p:cNvPr id="5" name="Footer Placeholder 4">
            <a:extLst>
              <a:ext uri="{FF2B5EF4-FFF2-40B4-BE49-F238E27FC236}">
                <a16:creationId xmlns:a16="http://schemas.microsoft.com/office/drawing/2014/main" id="{F14BFADF-9FB1-4892-992B-EF99980AE1F5}"/>
              </a:ext>
            </a:extLst>
          </p:cNvPr>
          <p:cNvSpPr>
            <a:spLocks noGrp="1"/>
          </p:cNvSpPr>
          <p:nvPr>
            <p:ph type="ftr" sz="quarter" idx="11"/>
          </p:nvPr>
        </p:nvSpPr>
        <p:spPr/>
        <p:txBody>
          <a:bodyPr/>
          <a:lstStyle/>
          <a:p>
            <a:r>
              <a:rPr lang="en-US"/>
              <a:t>Ignacio Majo - Data Scientist Jr. - Oracle Next Education</a:t>
            </a:r>
          </a:p>
        </p:txBody>
      </p:sp>
      <p:sp>
        <p:nvSpPr>
          <p:cNvPr id="6" name="Slide Number Placeholder 5">
            <a:extLst>
              <a:ext uri="{FF2B5EF4-FFF2-40B4-BE49-F238E27FC236}">
                <a16:creationId xmlns:a16="http://schemas.microsoft.com/office/drawing/2014/main" id="{24CA6E51-1378-4FAD-8AF9-61CDC5A4A7D0}"/>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2941012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8CD05-BA49-4170-BF7F-10D07603EA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1D19B7-A084-4497-A37D-320849E2BA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84E1CA-4AA7-4247-B93B-5E7488103AB2}"/>
              </a:ext>
            </a:extLst>
          </p:cNvPr>
          <p:cNvSpPr>
            <a:spLocks noGrp="1"/>
          </p:cNvSpPr>
          <p:nvPr>
            <p:ph type="dt" sz="half" idx="10"/>
          </p:nvPr>
        </p:nvSpPr>
        <p:spPr/>
        <p:txBody>
          <a:bodyPr/>
          <a:lstStyle/>
          <a:p>
            <a:fld id="{8DDFFC74-53F7-4343-9E20-9BA3EC16C7B7}" type="datetime1">
              <a:rPr lang="en-US" smtClean="0"/>
              <a:t>7/9/2025</a:t>
            </a:fld>
            <a:endParaRPr lang="en-US"/>
          </a:p>
        </p:txBody>
      </p:sp>
      <p:sp>
        <p:nvSpPr>
          <p:cNvPr id="5" name="Footer Placeholder 4">
            <a:extLst>
              <a:ext uri="{FF2B5EF4-FFF2-40B4-BE49-F238E27FC236}">
                <a16:creationId xmlns:a16="http://schemas.microsoft.com/office/drawing/2014/main" id="{B31E90B0-E898-494D-832A-9D19D3053A1A}"/>
              </a:ext>
            </a:extLst>
          </p:cNvPr>
          <p:cNvSpPr>
            <a:spLocks noGrp="1"/>
          </p:cNvSpPr>
          <p:nvPr>
            <p:ph type="ftr" sz="quarter" idx="11"/>
          </p:nvPr>
        </p:nvSpPr>
        <p:spPr/>
        <p:txBody>
          <a:bodyPr/>
          <a:lstStyle/>
          <a:p>
            <a:r>
              <a:rPr lang="en-US"/>
              <a:t>Ignacio Majo - Data Scientist Jr. - Oracle Next Education</a:t>
            </a:r>
          </a:p>
        </p:txBody>
      </p:sp>
      <p:sp>
        <p:nvSpPr>
          <p:cNvPr id="6" name="Slide Number Placeholder 5">
            <a:extLst>
              <a:ext uri="{FF2B5EF4-FFF2-40B4-BE49-F238E27FC236}">
                <a16:creationId xmlns:a16="http://schemas.microsoft.com/office/drawing/2014/main" id="{385FA7D8-0506-40B6-ABBC-71E53AB7E00A}"/>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1545475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A2032-FBB7-4FEE-B2B5-58D31D4D63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1B37E6-2E88-46A2-B624-FB91B7EFB1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BB6800-D5B0-4CE5-B820-967A694146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9FF328-1B74-46A0-A4DF-67C173259843}"/>
              </a:ext>
            </a:extLst>
          </p:cNvPr>
          <p:cNvSpPr>
            <a:spLocks noGrp="1"/>
          </p:cNvSpPr>
          <p:nvPr>
            <p:ph type="dt" sz="half" idx="10"/>
          </p:nvPr>
        </p:nvSpPr>
        <p:spPr/>
        <p:txBody>
          <a:bodyPr/>
          <a:lstStyle/>
          <a:p>
            <a:fld id="{70C26646-0946-49F3-BB79-2DDA3FC8345B}" type="datetime1">
              <a:rPr lang="en-US" smtClean="0"/>
              <a:t>7/9/2025</a:t>
            </a:fld>
            <a:endParaRPr lang="en-US"/>
          </a:p>
        </p:txBody>
      </p:sp>
      <p:sp>
        <p:nvSpPr>
          <p:cNvPr id="6" name="Footer Placeholder 5">
            <a:extLst>
              <a:ext uri="{FF2B5EF4-FFF2-40B4-BE49-F238E27FC236}">
                <a16:creationId xmlns:a16="http://schemas.microsoft.com/office/drawing/2014/main" id="{3D56858B-E374-4A1D-9CAB-634AA0A501C6}"/>
              </a:ext>
            </a:extLst>
          </p:cNvPr>
          <p:cNvSpPr>
            <a:spLocks noGrp="1"/>
          </p:cNvSpPr>
          <p:nvPr>
            <p:ph type="ftr" sz="quarter" idx="11"/>
          </p:nvPr>
        </p:nvSpPr>
        <p:spPr/>
        <p:txBody>
          <a:bodyPr/>
          <a:lstStyle/>
          <a:p>
            <a:r>
              <a:rPr lang="en-US"/>
              <a:t>Ignacio Majo - Data Scientist Jr. - Oracle Next Education</a:t>
            </a:r>
          </a:p>
        </p:txBody>
      </p:sp>
      <p:sp>
        <p:nvSpPr>
          <p:cNvPr id="7" name="Slide Number Placeholder 6">
            <a:extLst>
              <a:ext uri="{FF2B5EF4-FFF2-40B4-BE49-F238E27FC236}">
                <a16:creationId xmlns:a16="http://schemas.microsoft.com/office/drawing/2014/main" id="{1BB0ABF4-9211-41DA-9525-4D2545A6C1B0}"/>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2456107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CDB60-3D12-4304-BCA1-CBE47440FB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B5E8B2-EBDB-4547-9CFB-755059EF2F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84991C-D659-45AF-BB95-92A5A8B731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5E7009-E756-49CA-9A3F-A9E9BE891F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21C78A-5575-45C6-BEF3-900EDD2980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3828D5-86D9-425B-99B4-24D73FB05A33}"/>
              </a:ext>
            </a:extLst>
          </p:cNvPr>
          <p:cNvSpPr>
            <a:spLocks noGrp="1"/>
          </p:cNvSpPr>
          <p:nvPr>
            <p:ph type="dt" sz="half" idx="10"/>
          </p:nvPr>
        </p:nvSpPr>
        <p:spPr/>
        <p:txBody>
          <a:bodyPr/>
          <a:lstStyle/>
          <a:p>
            <a:fld id="{A97E637E-CD47-4C10-B7FC-E4F82EC6A430}" type="datetime1">
              <a:rPr lang="en-US" smtClean="0"/>
              <a:t>7/9/2025</a:t>
            </a:fld>
            <a:endParaRPr lang="en-US"/>
          </a:p>
        </p:txBody>
      </p:sp>
      <p:sp>
        <p:nvSpPr>
          <p:cNvPr id="8" name="Footer Placeholder 7">
            <a:extLst>
              <a:ext uri="{FF2B5EF4-FFF2-40B4-BE49-F238E27FC236}">
                <a16:creationId xmlns:a16="http://schemas.microsoft.com/office/drawing/2014/main" id="{4510A669-D165-4ABB-A6F4-7374E2C7F7E5}"/>
              </a:ext>
            </a:extLst>
          </p:cNvPr>
          <p:cNvSpPr>
            <a:spLocks noGrp="1"/>
          </p:cNvSpPr>
          <p:nvPr>
            <p:ph type="ftr" sz="quarter" idx="11"/>
          </p:nvPr>
        </p:nvSpPr>
        <p:spPr/>
        <p:txBody>
          <a:bodyPr/>
          <a:lstStyle/>
          <a:p>
            <a:r>
              <a:rPr lang="en-US"/>
              <a:t>Ignacio Majo - Data Scientist Jr. - Oracle Next Education</a:t>
            </a:r>
          </a:p>
        </p:txBody>
      </p:sp>
      <p:sp>
        <p:nvSpPr>
          <p:cNvPr id="9" name="Slide Number Placeholder 8">
            <a:extLst>
              <a:ext uri="{FF2B5EF4-FFF2-40B4-BE49-F238E27FC236}">
                <a16:creationId xmlns:a16="http://schemas.microsoft.com/office/drawing/2014/main" id="{D5B8DB04-57DD-4FB2-A15F-C76444808FE2}"/>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3399649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CC04B-0197-40C0-AAD4-0146240154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088BF4-51FA-430B-A3E0-AB48BF63E7C4}"/>
              </a:ext>
            </a:extLst>
          </p:cNvPr>
          <p:cNvSpPr>
            <a:spLocks noGrp="1"/>
          </p:cNvSpPr>
          <p:nvPr>
            <p:ph type="dt" sz="half" idx="10"/>
          </p:nvPr>
        </p:nvSpPr>
        <p:spPr/>
        <p:txBody>
          <a:bodyPr/>
          <a:lstStyle/>
          <a:p>
            <a:fld id="{22D29C7F-9B5A-4BEE-B1B0-AB42DF1670F3}" type="datetime1">
              <a:rPr lang="en-US" smtClean="0"/>
              <a:t>7/9/2025</a:t>
            </a:fld>
            <a:endParaRPr lang="en-US"/>
          </a:p>
        </p:txBody>
      </p:sp>
      <p:sp>
        <p:nvSpPr>
          <p:cNvPr id="4" name="Footer Placeholder 3">
            <a:extLst>
              <a:ext uri="{FF2B5EF4-FFF2-40B4-BE49-F238E27FC236}">
                <a16:creationId xmlns:a16="http://schemas.microsoft.com/office/drawing/2014/main" id="{B667DE9D-E5B8-469F-9247-DC5A274ED708}"/>
              </a:ext>
            </a:extLst>
          </p:cNvPr>
          <p:cNvSpPr>
            <a:spLocks noGrp="1"/>
          </p:cNvSpPr>
          <p:nvPr>
            <p:ph type="ftr" sz="quarter" idx="11"/>
          </p:nvPr>
        </p:nvSpPr>
        <p:spPr/>
        <p:txBody>
          <a:bodyPr/>
          <a:lstStyle/>
          <a:p>
            <a:r>
              <a:rPr lang="en-US"/>
              <a:t>Ignacio Majo - Data Scientist Jr. - Oracle Next Education</a:t>
            </a:r>
          </a:p>
        </p:txBody>
      </p:sp>
      <p:sp>
        <p:nvSpPr>
          <p:cNvPr id="5" name="Slide Number Placeholder 4">
            <a:extLst>
              <a:ext uri="{FF2B5EF4-FFF2-40B4-BE49-F238E27FC236}">
                <a16:creationId xmlns:a16="http://schemas.microsoft.com/office/drawing/2014/main" id="{F2330B83-E429-4CDD-8E91-DD2EFC96F190}"/>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2322005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4F2ECC-F03E-410D-B0A4-58A894ACC128}"/>
              </a:ext>
            </a:extLst>
          </p:cNvPr>
          <p:cNvSpPr>
            <a:spLocks noGrp="1"/>
          </p:cNvSpPr>
          <p:nvPr>
            <p:ph type="dt" sz="half" idx="10"/>
          </p:nvPr>
        </p:nvSpPr>
        <p:spPr/>
        <p:txBody>
          <a:bodyPr/>
          <a:lstStyle/>
          <a:p>
            <a:fld id="{7D2F4B00-C11E-40BC-951D-4F105250D92B}" type="datetime1">
              <a:rPr lang="en-US" smtClean="0"/>
              <a:t>7/9/2025</a:t>
            </a:fld>
            <a:endParaRPr lang="en-US"/>
          </a:p>
        </p:txBody>
      </p:sp>
      <p:sp>
        <p:nvSpPr>
          <p:cNvPr id="3" name="Footer Placeholder 2">
            <a:extLst>
              <a:ext uri="{FF2B5EF4-FFF2-40B4-BE49-F238E27FC236}">
                <a16:creationId xmlns:a16="http://schemas.microsoft.com/office/drawing/2014/main" id="{9DC92FAE-B8BA-40CB-B577-EEA026F18C5F}"/>
              </a:ext>
            </a:extLst>
          </p:cNvPr>
          <p:cNvSpPr>
            <a:spLocks noGrp="1"/>
          </p:cNvSpPr>
          <p:nvPr>
            <p:ph type="ftr" sz="quarter" idx="11"/>
          </p:nvPr>
        </p:nvSpPr>
        <p:spPr/>
        <p:txBody>
          <a:bodyPr/>
          <a:lstStyle/>
          <a:p>
            <a:r>
              <a:rPr lang="en-US"/>
              <a:t>Ignacio Majo - Data Scientist Jr. - Oracle Next Education</a:t>
            </a:r>
          </a:p>
        </p:txBody>
      </p:sp>
      <p:sp>
        <p:nvSpPr>
          <p:cNvPr id="4" name="Slide Number Placeholder 3">
            <a:extLst>
              <a:ext uri="{FF2B5EF4-FFF2-40B4-BE49-F238E27FC236}">
                <a16:creationId xmlns:a16="http://schemas.microsoft.com/office/drawing/2014/main" id="{EA51C121-528C-491F-8415-3EDD94F7695E}"/>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757424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53D36-F191-4A86-8AE3-E3AE634B57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F4BA05-DD25-4754-99F4-C032E3716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F850AE-5034-48BB-A35D-81E6FDE311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BCA573-DA61-49B4-8A7E-4AD2F09784CF}"/>
              </a:ext>
            </a:extLst>
          </p:cNvPr>
          <p:cNvSpPr>
            <a:spLocks noGrp="1"/>
          </p:cNvSpPr>
          <p:nvPr>
            <p:ph type="dt" sz="half" idx="10"/>
          </p:nvPr>
        </p:nvSpPr>
        <p:spPr/>
        <p:txBody>
          <a:bodyPr/>
          <a:lstStyle/>
          <a:p>
            <a:fld id="{4463BCE5-FA7D-43AF-81FE-DA218D27C62E}" type="datetime1">
              <a:rPr lang="en-US" smtClean="0"/>
              <a:t>7/9/2025</a:t>
            </a:fld>
            <a:endParaRPr lang="en-US"/>
          </a:p>
        </p:txBody>
      </p:sp>
      <p:sp>
        <p:nvSpPr>
          <p:cNvPr id="6" name="Footer Placeholder 5">
            <a:extLst>
              <a:ext uri="{FF2B5EF4-FFF2-40B4-BE49-F238E27FC236}">
                <a16:creationId xmlns:a16="http://schemas.microsoft.com/office/drawing/2014/main" id="{ED03C3E1-15AC-412C-BFB4-33893A493F97}"/>
              </a:ext>
            </a:extLst>
          </p:cNvPr>
          <p:cNvSpPr>
            <a:spLocks noGrp="1"/>
          </p:cNvSpPr>
          <p:nvPr>
            <p:ph type="ftr" sz="quarter" idx="11"/>
          </p:nvPr>
        </p:nvSpPr>
        <p:spPr/>
        <p:txBody>
          <a:bodyPr/>
          <a:lstStyle/>
          <a:p>
            <a:r>
              <a:rPr lang="en-US"/>
              <a:t>Ignacio Majo - Data Scientist Jr. - Oracle Next Education</a:t>
            </a:r>
          </a:p>
        </p:txBody>
      </p:sp>
      <p:sp>
        <p:nvSpPr>
          <p:cNvPr id="7" name="Slide Number Placeholder 6">
            <a:extLst>
              <a:ext uri="{FF2B5EF4-FFF2-40B4-BE49-F238E27FC236}">
                <a16:creationId xmlns:a16="http://schemas.microsoft.com/office/drawing/2014/main" id="{2FB991FA-08A9-4E0D-825B-97D644F3D755}"/>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432079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597F-9DEE-44F5-BA22-0BBFA5E9B6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2025EB-9206-468F-A5E3-1B64E5AB13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08BECD-AE9C-44F8-9337-3B838FD61B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A0EE73-D03E-4D5A-85E7-76B9C63351EA}"/>
              </a:ext>
            </a:extLst>
          </p:cNvPr>
          <p:cNvSpPr>
            <a:spLocks noGrp="1"/>
          </p:cNvSpPr>
          <p:nvPr>
            <p:ph type="dt" sz="half" idx="10"/>
          </p:nvPr>
        </p:nvSpPr>
        <p:spPr/>
        <p:txBody>
          <a:bodyPr/>
          <a:lstStyle/>
          <a:p>
            <a:fld id="{78F1A21C-B53E-4A97-9374-69190738755A}" type="datetime1">
              <a:rPr lang="en-US" smtClean="0"/>
              <a:t>7/9/2025</a:t>
            </a:fld>
            <a:endParaRPr lang="en-US"/>
          </a:p>
        </p:txBody>
      </p:sp>
      <p:sp>
        <p:nvSpPr>
          <p:cNvPr id="6" name="Footer Placeholder 5">
            <a:extLst>
              <a:ext uri="{FF2B5EF4-FFF2-40B4-BE49-F238E27FC236}">
                <a16:creationId xmlns:a16="http://schemas.microsoft.com/office/drawing/2014/main" id="{8D49393C-7696-4C5D-B6AF-BA620D88F0BE}"/>
              </a:ext>
            </a:extLst>
          </p:cNvPr>
          <p:cNvSpPr>
            <a:spLocks noGrp="1"/>
          </p:cNvSpPr>
          <p:nvPr>
            <p:ph type="ftr" sz="quarter" idx="11"/>
          </p:nvPr>
        </p:nvSpPr>
        <p:spPr/>
        <p:txBody>
          <a:bodyPr/>
          <a:lstStyle/>
          <a:p>
            <a:r>
              <a:rPr lang="en-US"/>
              <a:t>Ignacio Majo - Data Scientist Jr. - Oracle Next Education</a:t>
            </a:r>
          </a:p>
        </p:txBody>
      </p:sp>
      <p:sp>
        <p:nvSpPr>
          <p:cNvPr id="7" name="Slide Number Placeholder 6">
            <a:extLst>
              <a:ext uri="{FF2B5EF4-FFF2-40B4-BE49-F238E27FC236}">
                <a16:creationId xmlns:a16="http://schemas.microsoft.com/office/drawing/2014/main" id="{C85D2CCD-92EE-4802-81BF-57AAFD8F7818}"/>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67231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F31042-244B-45C7-9664-3F8D4BDA34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E16951-92B0-4EBD-AE23-DB88FA2DCE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22F23-C757-4289-87CC-54A83347CA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3A53D3-D0D3-410B-8865-95EED5E92BA7}" type="datetime1">
              <a:rPr lang="en-US" smtClean="0"/>
              <a:t>7/9/2025</a:t>
            </a:fld>
            <a:endParaRPr lang="en-US"/>
          </a:p>
        </p:txBody>
      </p:sp>
      <p:sp>
        <p:nvSpPr>
          <p:cNvPr id="5" name="Footer Placeholder 4">
            <a:extLst>
              <a:ext uri="{FF2B5EF4-FFF2-40B4-BE49-F238E27FC236}">
                <a16:creationId xmlns:a16="http://schemas.microsoft.com/office/drawing/2014/main" id="{734470FE-4913-4833-9BA7-FF3786FDBA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Ignacio Majo - Data Scientist Jr. - Oracle Next Education</a:t>
            </a:r>
          </a:p>
        </p:txBody>
      </p:sp>
      <p:sp>
        <p:nvSpPr>
          <p:cNvPr id="6" name="Slide Number Placeholder 5">
            <a:extLst>
              <a:ext uri="{FF2B5EF4-FFF2-40B4-BE49-F238E27FC236}">
                <a16:creationId xmlns:a16="http://schemas.microsoft.com/office/drawing/2014/main" id="{D66568E4-E7D0-4266-9660-61B04DEFFA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D35D2C-66DC-482D-B142-12AB70F45E80}" type="slidenum">
              <a:rPr lang="en-US" smtClean="0"/>
              <a:t>‹#›</a:t>
            </a:fld>
            <a:endParaRPr lang="en-US"/>
          </a:p>
        </p:txBody>
      </p:sp>
    </p:spTree>
    <p:extLst>
      <p:ext uri="{BB962C8B-B14F-4D97-AF65-F5344CB8AC3E}">
        <p14:creationId xmlns:p14="http://schemas.microsoft.com/office/powerpoint/2010/main" val="2713860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github.com/ignaciomajo" TargetMode="External"/><Relationship Id="rId5" Type="http://schemas.openxmlformats.org/officeDocument/2006/relationships/image" Target="../media/image36.png"/><Relationship Id="rId4" Type="http://schemas.openxmlformats.org/officeDocument/2006/relationships/hyperlink" Target="https://www.linkedin.com/in/ignacio-maj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ABBD1A5D-95CC-4DE8-AD6D-6E35100D5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5DA18BD8-5A38-4D8A-A7F0-EDD09FF918E6}"/>
              </a:ext>
            </a:extLst>
          </p:cNvPr>
          <p:cNvSpPr txBox="1">
            <a:spLocks/>
          </p:cNvSpPr>
          <p:nvPr/>
        </p:nvSpPr>
        <p:spPr>
          <a:xfrm>
            <a:off x="671119" y="1604992"/>
            <a:ext cx="11316749"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419" b="1" dirty="0">
                <a:latin typeface="Segoe UI" panose="020B0502040204020203" pitchFamily="34" charset="0"/>
                <a:cs typeface="Segoe UI" panose="020B0502040204020203" pitchFamily="34" charset="0"/>
              </a:rPr>
              <a:t>Prevención de Evasión (Churn) en Servicios de Telecomunicaciones</a:t>
            </a:r>
            <a:endParaRPr lang="en-US" b="1" dirty="0">
              <a:latin typeface="Segoe UI" panose="020B0502040204020203" pitchFamily="34" charset="0"/>
              <a:cs typeface="Segoe UI" panose="020B0502040204020203" pitchFamily="34" charset="0"/>
            </a:endParaRPr>
          </a:p>
        </p:txBody>
      </p:sp>
      <p:sp>
        <p:nvSpPr>
          <p:cNvPr id="8" name="Subtitle 2">
            <a:extLst>
              <a:ext uri="{FF2B5EF4-FFF2-40B4-BE49-F238E27FC236}">
                <a16:creationId xmlns:a16="http://schemas.microsoft.com/office/drawing/2014/main" id="{14F6A17A-C0FA-4547-ACA9-6DC5BD9CA2FD}"/>
              </a:ext>
            </a:extLst>
          </p:cNvPr>
          <p:cNvSpPr txBox="1">
            <a:spLocks/>
          </p:cNvSpPr>
          <p:nvPr/>
        </p:nvSpPr>
        <p:spPr>
          <a:xfrm>
            <a:off x="1524000" y="4343932"/>
            <a:ext cx="9144000" cy="5994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419" dirty="0">
                <a:latin typeface="Segoe UI" panose="020B0502040204020203" pitchFamily="34" charset="0"/>
                <a:cs typeface="Segoe UI" panose="020B0502040204020203" pitchFamily="34" charset="0"/>
              </a:rPr>
              <a:t>Factores determinantes de abandono y como prevenirlos.</a:t>
            </a:r>
            <a:endParaRPr lang="en-US" dirty="0">
              <a:latin typeface="Segoe UI" panose="020B0502040204020203" pitchFamily="34" charset="0"/>
              <a:cs typeface="Segoe UI" panose="020B0502040204020203" pitchFamily="34" charset="0"/>
            </a:endParaRPr>
          </a:p>
        </p:txBody>
      </p:sp>
      <p:sp>
        <p:nvSpPr>
          <p:cNvPr id="4" name="Footer Placeholder 3">
            <a:extLst>
              <a:ext uri="{FF2B5EF4-FFF2-40B4-BE49-F238E27FC236}">
                <a16:creationId xmlns:a16="http://schemas.microsoft.com/office/drawing/2014/main" id="{BD1E8312-31C3-4AC8-AC4E-8EDE13AC4C58}"/>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2052479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788D61EF-4E1E-4E18-A485-A70E52952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Title 1">
            <a:extLst>
              <a:ext uri="{FF2B5EF4-FFF2-40B4-BE49-F238E27FC236}">
                <a16:creationId xmlns:a16="http://schemas.microsoft.com/office/drawing/2014/main" id="{54F41291-F39D-47B5-8FBB-E6B26E3536FA}"/>
              </a:ext>
            </a:extLst>
          </p:cNvPr>
          <p:cNvSpPr txBox="1">
            <a:spLocks/>
          </p:cNvSpPr>
          <p:nvPr/>
        </p:nvSpPr>
        <p:spPr>
          <a:xfrm>
            <a:off x="838200" y="1030288"/>
            <a:ext cx="10515600" cy="9694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419" b="1" dirty="0">
                <a:latin typeface="Segoe UI" panose="020B0502040204020203" pitchFamily="34" charset="0"/>
                <a:cs typeface="Segoe UI" panose="020B0502040204020203" pitchFamily="34" charset="0"/>
              </a:rPr>
              <a:t>Factores de riesgo</a:t>
            </a:r>
            <a:endParaRPr lang="en-US" b="1" dirty="0">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25C389FD-D5EF-47AD-91D7-47EDBCF254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1350" y="2486819"/>
            <a:ext cx="5829300" cy="3886200"/>
          </a:xfrm>
          <a:prstGeom prst="rect">
            <a:avLst/>
          </a:prstGeom>
        </p:spPr>
      </p:pic>
      <p:sp>
        <p:nvSpPr>
          <p:cNvPr id="8" name="Footer Placeholder 7">
            <a:extLst>
              <a:ext uri="{FF2B5EF4-FFF2-40B4-BE49-F238E27FC236}">
                <a16:creationId xmlns:a16="http://schemas.microsoft.com/office/drawing/2014/main" id="{B8E8CBF9-D4C5-44EF-9AE9-61C6616D61DE}"/>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3722329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4CF0F385-4437-4698-9531-290AD6AECD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Title 1">
            <a:extLst>
              <a:ext uri="{FF2B5EF4-FFF2-40B4-BE49-F238E27FC236}">
                <a16:creationId xmlns:a16="http://schemas.microsoft.com/office/drawing/2014/main" id="{31C501CE-F0A7-44EA-A7D5-81AD5FBFE9F9}"/>
              </a:ext>
            </a:extLst>
          </p:cNvPr>
          <p:cNvSpPr txBox="1">
            <a:spLocks/>
          </p:cNvSpPr>
          <p:nvPr/>
        </p:nvSpPr>
        <p:spPr>
          <a:xfrm>
            <a:off x="245728" y="100765"/>
            <a:ext cx="9728782"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Gasto Total (ChargesTotal):</a:t>
            </a:r>
            <a:endParaRPr lang="en-US" sz="4400" b="1" dirty="0">
              <a:latin typeface="Segoe UI" panose="020B0502040204020203" pitchFamily="34" charset="0"/>
              <a:cs typeface="Segoe UI" panose="020B0502040204020203" pitchFamily="34" charset="0"/>
            </a:endParaRPr>
          </a:p>
        </p:txBody>
      </p:sp>
      <p:pic>
        <p:nvPicPr>
          <p:cNvPr id="10" name="Content Placeholder 6">
            <a:extLst>
              <a:ext uri="{FF2B5EF4-FFF2-40B4-BE49-F238E27FC236}">
                <a16:creationId xmlns:a16="http://schemas.microsoft.com/office/drawing/2014/main" id="{E29E6513-C0C4-4666-A225-46F84D2C4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562" y="1955990"/>
            <a:ext cx="5173933" cy="3884699"/>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4D6A1248-F553-480B-9FBB-5D02B107B35B}"/>
              </a:ext>
            </a:extLst>
          </p:cNvPr>
          <p:cNvSpPr txBox="1"/>
          <p:nvPr/>
        </p:nvSpPr>
        <p:spPr>
          <a:xfrm>
            <a:off x="6096000" y="2042318"/>
            <a:ext cx="5580438" cy="3693319"/>
          </a:xfrm>
          <a:prstGeom prst="rect">
            <a:avLst/>
          </a:prstGeom>
          <a:noFill/>
        </p:spPr>
        <p:txBody>
          <a:bodyPr wrap="square" rtlCol="0">
            <a:spAutoFit/>
          </a:bodyPr>
          <a:lstStyle/>
          <a:p>
            <a:pPr marL="285750" indent="-285750">
              <a:buFont typeface="Arial" panose="020B0604020202020204" pitchFamily="34" charset="0"/>
              <a:buChar char="•"/>
            </a:pPr>
            <a:r>
              <a:rPr lang="es-ES" b="1" dirty="0">
                <a:latin typeface="Segoe UI" panose="020B0502040204020203" pitchFamily="34" charset="0"/>
                <a:cs typeface="Segoe UI" panose="020B0502040204020203" pitchFamily="34" charset="0"/>
              </a:rPr>
              <a:t>Gasto Total</a:t>
            </a:r>
            <a:r>
              <a:rPr lang="es-ES" dirty="0">
                <a:latin typeface="Segoe UI" panose="020B0502040204020203" pitchFamily="34" charset="0"/>
                <a:cs typeface="Segoe UI" panose="020B0502040204020203" pitchFamily="34" charset="0"/>
              </a:rPr>
              <a:t> surge como el factor de riesgo más importante. Un aumento de aproximadamente $3000 en esta variable (equivalente a 1 unidad robusta) se asocia con un incremento de hasta 600% en las probabilidades relativas de Evasión.</a:t>
            </a:r>
          </a:p>
          <a:p>
            <a:pPr marL="285750" indent="-285750">
              <a:buFont typeface="Arial" panose="020B0604020202020204" pitchFamily="34" charset="0"/>
              <a:buChar char="•"/>
            </a:pPr>
            <a:endParaRPr lang="es-E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Curiosamente, el Gasto Total suele crecer con la antigüedad del cliente, lo cual revela una anomalía: algunos clientes antiguos y valiosos deciden abandonar la empresa. Este segmento debe ser analizado con mayor profundidad para comprender los motivos detrás de su decisión y prevenir futuras pérdidas.</a:t>
            </a:r>
          </a:p>
        </p:txBody>
      </p:sp>
      <p:sp>
        <p:nvSpPr>
          <p:cNvPr id="12" name="TextBox 11">
            <a:extLst>
              <a:ext uri="{FF2B5EF4-FFF2-40B4-BE49-F238E27FC236}">
                <a16:creationId xmlns:a16="http://schemas.microsoft.com/office/drawing/2014/main" id="{B485A0A0-39CE-4AB2-9333-7E549E044241}"/>
              </a:ext>
            </a:extLst>
          </p:cNvPr>
          <p:cNvSpPr txBox="1"/>
          <p:nvPr/>
        </p:nvSpPr>
        <p:spPr>
          <a:xfrm>
            <a:off x="515562" y="6015122"/>
            <a:ext cx="5461233" cy="369332"/>
          </a:xfrm>
          <a:prstGeom prst="rect">
            <a:avLst/>
          </a:prstGeom>
          <a:noFill/>
        </p:spPr>
        <p:txBody>
          <a:bodyPr wrap="square" rtlCol="0">
            <a:spAutoFit/>
          </a:bodyPr>
          <a:lstStyle/>
          <a:p>
            <a:r>
              <a:rPr lang="es-419" i="1" dirty="0">
                <a:latin typeface="Segoe UI" panose="020B0502040204020203" pitchFamily="34" charset="0"/>
                <a:cs typeface="Segoe UI" panose="020B0502040204020203" pitchFamily="34" charset="0"/>
              </a:rPr>
              <a:t>Datos originales antes del modelado</a:t>
            </a:r>
            <a:endParaRPr lang="en-US" i="1" dirty="0">
              <a:latin typeface="Segoe UI" panose="020B0502040204020203" pitchFamily="34" charset="0"/>
              <a:cs typeface="Segoe UI" panose="020B0502040204020203" pitchFamily="34" charset="0"/>
            </a:endParaRPr>
          </a:p>
        </p:txBody>
      </p:sp>
      <p:sp>
        <p:nvSpPr>
          <p:cNvPr id="13" name="Footer Placeholder 12">
            <a:extLst>
              <a:ext uri="{FF2B5EF4-FFF2-40B4-BE49-F238E27FC236}">
                <a16:creationId xmlns:a16="http://schemas.microsoft.com/office/drawing/2014/main" id="{0C2210CA-4142-4BD3-9196-3871CA6837FE}"/>
              </a:ext>
            </a:extLst>
          </p:cNvPr>
          <p:cNvSpPr>
            <a:spLocks noGrp="1"/>
          </p:cNvSpPr>
          <p:nvPr>
            <p:ph type="ftr" sz="quarter" idx="11"/>
          </p:nvPr>
        </p:nvSpPr>
        <p:spPr/>
        <p:txBody>
          <a:bodyPr/>
          <a:lstStyle/>
          <a:p>
            <a:r>
              <a:rPr lang="en-US"/>
              <a:t>Ignacio Majo - Data Scientist Jr. - Oracle Next Education</a:t>
            </a:r>
          </a:p>
        </p:txBody>
      </p:sp>
      <p:pic>
        <p:nvPicPr>
          <p:cNvPr id="15" name="Picture 14">
            <a:extLst>
              <a:ext uri="{FF2B5EF4-FFF2-40B4-BE49-F238E27FC236}">
                <a16:creationId xmlns:a16="http://schemas.microsoft.com/office/drawing/2014/main" id="{3F887E99-496C-4290-BA2F-D9FDDD224751}"/>
              </a:ext>
            </a:extLst>
          </p:cNvPr>
          <p:cNvPicPr>
            <a:picLocks noChangeAspect="1"/>
          </p:cNvPicPr>
          <p:nvPr/>
        </p:nvPicPr>
        <p:blipFill>
          <a:blip r:embed="rId4"/>
          <a:stretch>
            <a:fillRect/>
          </a:stretch>
        </p:blipFill>
        <p:spPr>
          <a:xfrm>
            <a:off x="330525" y="1263586"/>
            <a:ext cx="11530950" cy="405702"/>
          </a:xfrm>
          <a:prstGeom prst="rect">
            <a:avLst/>
          </a:prstGeom>
        </p:spPr>
      </p:pic>
    </p:spTree>
    <p:extLst>
      <p:ext uri="{BB962C8B-B14F-4D97-AF65-F5344CB8AC3E}">
        <p14:creationId xmlns:p14="http://schemas.microsoft.com/office/powerpoint/2010/main" val="3669365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FE98F05B-347C-4E40-8F5B-3D82A8AFE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1"/>
            <a:ext cx="12192000" cy="6860121"/>
          </a:xfrm>
          <a:prstGeom prst="rect">
            <a:avLst/>
          </a:prstGeom>
        </p:spPr>
      </p:pic>
      <p:pic>
        <p:nvPicPr>
          <p:cNvPr id="11" name="Picture 10">
            <a:extLst>
              <a:ext uri="{FF2B5EF4-FFF2-40B4-BE49-F238E27FC236}">
                <a16:creationId xmlns:a16="http://schemas.microsoft.com/office/drawing/2014/main" id="{92486264-8B6E-497F-9923-61C2A5B5002C}"/>
              </a:ext>
            </a:extLst>
          </p:cNvPr>
          <p:cNvPicPr>
            <a:picLocks noChangeAspect="1"/>
          </p:cNvPicPr>
          <p:nvPr/>
        </p:nvPicPr>
        <p:blipFill>
          <a:blip r:embed="rId3"/>
          <a:stretch>
            <a:fillRect/>
          </a:stretch>
        </p:blipFill>
        <p:spPr>
          <a:xfrm>
            <a:off x="760764" y="2311662"/>
            <a:ext cx="10290169" cy="699957"/>
          </a:xfrm>
          <a:prstGeom prst="rect">
            <a:avLst/>
          </a:prstGeom>
        </p:spPr>
      </p:pic>
      <p:sp>
        <p:nvSpPr>
          <p:cNvPr id="12" name="Title 1">
            <a:extLst>
              <a:ext uri="{FF2B5EF4-FFF2-40B4-BE49-F238E27FC236}">
                <a16:creationId xmlns:a16="http://schemas.microsoft.com/office/drawing/2014/main" id="{3AC0AFFB-F824-476D-91F3-8B61F56010D8}"/>
              </a:ext>
            </a:extLst>
          </p:cNvPr>
          <p:cNvSpPr txBox="1">
            <a:spLocks/>
          </p:cNvSpPr>
          <p:nvPr/>
        </p:nvSpPr>
        <p:spPr>
          <a:xfrm>
            <a:off x="203783" y="144642"/>
            <a:ext cx="9728782"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Facturas Digitales:</a:t>
            </a:r>
          </a:p>
        </p:txBody>
      </p:sp>
      <p:sp>
        <p:nvSpPr>
          <p:cNvPr id="13" name="TextBox 12">
            <a:extLst>
              <a:ext uri="{FF2B5EF4-FFF2-40B4-BE49-F238E27FC236}">
                <a16:creationId xmlns:a16="http://schemas.microsoft.com/office/drawing/2014/main" id="{D7D74964-7578-4B9F-A68D-2BCE23E29D49}"/>
              </a:ext>
            </a:extLst>
          </p:cNvPr>
          <p:cNvSpPr txBox="1"/>
          <p:nvPr/>
        </p:nvSpPr>
        <p:spPr>
          <a:xfrm>
            <a:off x="520117" y="1220253"/>
            <a:ext cx="10771465" cy="830997"/>
          </a:xfrm>
          <a:prstGeom prst="rect">
            <a:avLst/>
          </a:prstGeom>
          <a:noFill/>
        </p:spPr>
        <p:txBody>
          <a:bodyPr wrap="square" rtlCol="0">
            <a:spAutoFit/>
          </a:bodyPr>
          <a:lstStyle/>
          <a:p>
            <a:r>
              <a:rPr lang="es-419" sz="2400" i="1" dirty="0">
                <a:latin typeface="Segoe UI" panose="020B0502040204020203" pitchFamily="34" charset="0"/>
                <a:cs typeface="Segoe UI" panose="020B0502040204020203" pitchFamily="34" charset="0"/>
              </a:rPr>
              <a:t>Facturación Digital (Paperless Billing) y </a:t>
            </a:r>
          </a:p>
          <a:p>
            <a:r>
              <a:rPr lang="es-419" sz="2400" i="1" dirty="0">
                <a:latin typeface="Segoe UI" panose="020B0502040204020203" pitchFamily="34" charset="0"/>
                <a:cs typeface="Segoe UI" panose="020B0502040204020203" pitchFamily="34" charset="0"/>
              </a:rPr>
              <a:t>Método de pago: Factura electrónica (Payment Method: Electronic Check)</a:t>
            </a:r>
            <a:endParaRPr lang="en-US" sz="2400" i="1" dirty="0">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F3AC1946-D189-4400-A482-C7A439BD71A2}"/>
              </a:ext>
            </a:extLst>
          </p:cNvPr>
          <p:cNvSpPr txBox="1"/>
          <p:nvPr/>
        </p:nvSpPr>
        <p:spPr>
          <a:xfrm>
            <a:off x="900418" y="3427939"/>
            <a:ext cx="9829101" cy="2308324"/>
          </a:xfrm>
          <a:prstGeom prst="rect">
            <a:avLst/>
          </a:prstGeom>
          <a:noFill/>
        </p:spPr>
        <p:txBody>
          <a:bodyPr wrap="square" rtlCol="0">
            <a:spAutoFit/>
          </a:bodyPr>
          <a:lstStyle/>
          <a:p>
            <a:pPr marL="285750" indent="-285750">
              <a:buFont typeface="Arial" panose="020B0604020202020204" pitchFamily="34" charset="0"/>
              <a:buChar char="•"/>
            </a:pPr>
            <a:r>
              <a:rPr lang="es-419" dirty="0">
                <a:latin typeface="Segoe UI" panose="020B0502040204020203" pitchFamily="34" charset="0"/>
                <a:cs typeface="Segoe UI" panose="020B0502040204020203" pitchFamily="34" charset="0"/>
              </a:rPr>
              <a:t>El impacto negativo de estas dos variables sobre el abandono, es un fuerte indicador de que existen problemas relacionados al servicio de facturación digital.</a:t>
            </a:r>
          </a:p>
          <a:p>
            <a:pPr marL="285750" indent="-285750">
              <a:buFont typeface="Arial" panose="020B0604020202020204" pitchFamily="34" charset="0"/>
              <a:buChar char="•"/>
            </a:pPr>
            <a:endParaRPr lang="es-419"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419" dirty="0">
                <a:latin typeface="Segoe UI" panose="020B0502040204020203" pitchFamily="34" charset="0"/>
                <a:cs typeface="Segoe UI" panose="020B0502040204020203" pitchFamily="34" charset="0"/>
              </a:rPr>
              <a:t>El data set no contiene información que permita entender cuáles son las insatisfacciones respecto a este tipo de servicio. Pero debido a su influencia en el abandono, es pertinente que recolectar datos para evaluar y mejorar este área de negocios.</a:t>
            </a:r>
          </a:p>
          <a:p>
            <a:endParaRPr lang="es-419" dirty="0"/>
          </a:p>
          <a:p>
            <a:endParaRPr lang="en-US" dirty="0"/>
          </a:p>
        </p:txBody>
      </p:sp>
      <p:sp>
        <p:nvSpPr>
          <p:cNvPr id="15" name="Footer Placeholder 14">
            <a:extLst>
              <a:ext uri="{FF2B5EF4-FFF2-40B4-BE49-F238E27FC236}">
                <a16:creationId xmlns:a16="http://schemas.microsoft.com/office/drawing/2014/main" id="{A46F6B2C-28C0-427F-8738-51FD69042D62}"/>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449872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4BD7A003-F6E4-44B7-8AC9-EB2ADBFEB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pic>
        <p:nvPicPr>
          <p:cNvPr id="5" name="Content Placeholder 6">
            <a:extLst>
              <a:ext uri="{FF2B5EF4-FFF2-40B4-BE49-F238E27FC236}">
                <a16:creationId xmlns:a16="http://schemas.microsoft.com/office/drawing/2014/main" id="{5BCA4BDF-61FE-4DAD-8819-E4F0E5338D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1684" y="2690923"/>
            <a:ext cx="6274830" cy="2297414"/>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2707D06E-4236-432A-BDDA-6AE4FC65DB35}"/>
              </a:ext>
            </a:extLst>
          </p:cNvPr>
          <p:cNvSpPr txBox="1"/>
          <p:nvPr/>
        </p:nvSpPr>
        <p:spPr>
          <a:xfrm>
            <a:off x="3805805" y="5165209"/>
            <a:ext cx="4580389" cy="369332"/>
          </a:xfrm>
          <a:prstGeom prst="rect">
            <a:avLst/>
          </a:prstGeom>
          <a:noFill/>
        </p:spPr>
        <p:txBody>
          <a:bodyPr wrap="square" rtlCol="0">
            <a:spAutoFit/>
          </a:bodyPr>
          <a:lstStyle/>
          <a:p>
            <a:r>
              <a:rPr lang="es-419" i="1" dirty="0"/>
              <a:t>Datos originales antes del modelado</a:t>
            </a:r>
            <a:endParaRPr lang="en-US" i="1" dirty="0"/>
          </a:p>
        </p:txBody>
      </p:sp>
      <p:sp>
        <p:nvSpPr>
          <p:cNvPr id="7" name="TextBox 6">
            <a:extLst>
              <a:ext uri="{FF2B5EF4-FFF2-40B4-BE49-F238E27FC236}">
                <a16:creationId xmlns:a16="http://schemas.microsoft.com/office/drawing/2014/main" id="{B745C894-C05A-4D27-8C00-96E0D4304B7D}"/>
              </a:ext>
            </a:extLst>
          </p:cNvPr>
          <p:cNvSpPr txBox="1"/>
          <p:nvPr/>
        </p:nvSpPr>
        <p:spPr>
          <a:xfrm>
            <a:off x="612395" y="852090"/>
            <a:ext cx="10813409" cy="923330"/>
          </a:xfrm>
          <a:prstGeom prst="rect">
            <a:avLst/>
          </a:prstGeom>
          <a:noFill/>
        </p:spPr>
        <p:txBody>
          <a:bodyPr wrap="square" rtlCol="0">
            <a:spAutoFit/>
          </a:bodyPr>
          <a:lstStyle/>
          <a:p>
            <a:pPr algn="ctr"/>
            <a:r>
              <a:rPr lang="es-419" dirty="0">
                <a:latin typeface="Segoe UI" panose="020B0502040204020203" pitchFamily="34" charset="0"/>
                <a:cs typeface="Segoe UI" panose="020B0502040204020203" pitchFamily="34" charset="0"/>
              </a:rPr>
              <a:t>Lo anterior, confirma la hipótesis planteada en la etapa previa del proyecto, donde se detectó que el método de pago </a:t>
            </a:r>
            <a:r>
              <a:rPr lang="es-419" b="1" dirty="0">
                <a:latin typeface="Segoe UI" panose="020B0502040204020203" pitchFamily="34" charset="0"/>
                <a:cs typeface="Segoe UI" panose="020B0502040204020203" pitchFamily="34" charset="0"/>
              </a:rPr>
              <a:t>Factura Electrónica </a:t>
            </a:r>
            <a:r>
              <a:rPr lang="es-419" b="1" i="1" dirty="0">
                <a:latin typeface="Segoe UI" panose="020B0502040204020203" pitchFamily="34" charset="0"/>
                <a:cs typeface="Segoe UI" panose="020B0502040204020203" pitchFamily="34" charset="0"/>
              </a:rPr>
              <a:t>(Electronic Check)</a:t>
            </a:r>
            <a:r>
              <a:rPr lang="es-419" b="1" dirty="0">
                <a:latin typeface="Segoe UI" panose="020B0502040204020203" pitchFamily="34" charset="0"/>
                <a:cs typeface="Segoe UI" panose="020B0502040204020203" pitchFamily="34" charset="0"/>
              </a:rPr>
              <a:t> </a:t>
            </a:r>
            <a:r>
              <a:rPr lang="es-419" dirty="0">
                <a:latin typeface="Segoe UI" panose="020B0502040204020203" pitchFamily="34" charset="0"/>
                <a:cs typeface="Segoe UI" panose="020B0502040204020203" pitchFamily="34" charset="0"/>
              </a:rPr>
              <a:t>contaba con la </a:t>
            </a:r>
            <a:r>
              <a:rPr lang="es-419" b="1" dirty="0">
                <a:latin typeface="Segoe UI" panose="020B0502040204020203" pitchFamily="34" charset="0"/>
                <a:cs typeface="Segoe UI" panose="020B0502040204020203" pitchFamily="34" charset="0"/>
              </a:rPr>
              <a:t>mayor proporción de Evasión </a:t>
            </a:r>
            <a:r>
              <a:rPr lang="es-419" dirty="0">
                <a:latin typeface="Segoe UI" panose="020B0502040204020203" pitchFamily="34" charset="0"/>
                <a:cs typeface="Segoe UI" panose="020B0502040204020203" pitchFamily="34" charset="0"/>
              </a:rPr>
              <a:t>en relación a los métodos restantes.</a:t>
            </a:r>
            <a:endParaRPr lang="en-US" dirty="0">
              <a:latin typeface="Segoe UI" panose="020B0502040204020203" pitchFamily="34" charset="0"/>
              <a:cs typeface="Segoe UI" panose="020B0502040204020203" pitchFamily="34" charset="0"/>
            </a:endParaRPr>
          </a:p>
        </p:txBody>
      </p:sp>
      <p:sp>
        <p:nvSpPr>
          <p:cNvPr id="8" name="Footer Placeholder 7">
            <a:extLst>
              <a:ext uri="{FF2B5EF4-FFF2-40B4-BE49-F238E27FC236}">
                <a16:creationId xmlns:a16="http://schemas.microsoft.com/office/drawing/2014/main" id="{8DB72028-126C-41A7-9176-C24DFD2D3652}"/>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2298249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47BAB445-3238-4594-B439-06B44207E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0121"/>
          </a:xfrm>
          <a:prstGeom prst="rect">
            <a:avLst/>
          </a:prstGeom>
        </p:spPr>
      </p:pic>
      <p:sp>
        <p:nvSpPr>
          <p:cNvPr id="5" name="Title 1">
            <a:extLst>
              <a:ext uri="{FF2B5EF4-FFF2-40B4-BE49-F238E27FC236}">
                <a16:creationId xmlns:a16="http://schemas.microsoft.com/office/drawing/2014/main" id="{5898F52C-524E-42AF-9110-9C8750E249BB}"/>
              </a:ext>
            </a:extLst>
          </p:cNvPr>
          <p:cNvSpPr txBox="1">
            <a:spLocks/>
          </p:cNvSpPr>
          <p:nvPr/>
        </p:nvSpPr>
        <p:spPr>
          <a:xfrm>
            <a:off x="292979" y="462877"/>
            <a:ext cx="9728782"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Servicio de Fibra Óptica:</a:t>
            </a:r>
            <a:endParaRPr lang="en-US" sz="4400" b="1" dirty="0">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84CF1EEB-0F38-4074-ADD9-09EF95A1C628}"/>
              </a:ext>
            </a:extLst>
          </p:cNvPr>
          <p:cNvPicPr>
            <a:picLocks noChangeAspect="1"/>
          </p:cNvPicPr>
          <p:nvPr/>
        </p:nvPicPr>
        <p:blipFill>
          <a:blip r:embed="rId3"/>
          <a:stretch>
            <a:fillRect/>
          </a:stretch>
        </p:blipFill>
        <p:spPr>
          <a:xfrm>
            <a:off x="397149" y="2059222"/>
            <a:ext cx="11501872" cy="404048"/>
          </a:xfrm>
          <a:prstGeom prst="rect">
            <a:avLst/>
          </a:prstGeom>
        </p:spPr>
      </p:pic>
      <p:sp>
        <p:nvSpPr>
          <p:cNvPr id="10" name="TextBox 9">
            <a:extLst>
              <a:ext uri="{FF2B5EF4-FFF2-40B4-BE49-F238E27FC236}">
                <a16:creationId xmlns:a16="http://schemas.microsoft.com/office/drawing/2014/main" id="{D14801E5-EAC8-402E-9EE0-84007C8D03C0}"/>
              </a:ext>
            </a:extLst>
          </p:cNvPr>
          <p:cNvSpPr txBox="1"/>
          <p:nvPr/>
        </p:nvSpPr>
        <p:spPr>
          <a:xfrm>
            <a:off x="547035" y="3017647"/>
            <a:ext cx="11202099" cy="2031325"/>
          </a:xfrm>
          <a:prstGeom prst="rect">
            <a:avLst/>
          </a:prstGeom>
          <a:noFill/>
        </p:spPr>
        <p:txBody>
          <a:bodyPr wrap="square" rtlCol="0">
            <a:spAutoFit/>
          </a:bodyPr>
          <a:lstStyle/>
          <a:p>
            <a:pPr marL="285750" indent="-285750">
              <a:buFont typeface="Arial" panose="020B0604020202020204" pitchFamily="34" charset="0"/>
              <a:buChar char="•"/>
            </a:pPr>
            <a:r>
              <a:rPr lang="es-419" dirty="0">
                <a:latin typeface="Segoe UI" panose="020B0502040204020203" pitchFamily="34" charset="0"/>
                <a:cs typeface="Segoe UI" panose="020B0502040204020203" pitchFamily="34" charset="0"/>
              </a:rPr>
              <a:t>Clientes que cuentan con servicio de </a:t>
            </a:r>
            <a:r>
              <a:rPr lang="es-419" b="1" dirty="0">
                <a:latin typeface="Segoe UI" panose="020B0502040204020203" pitchFamily="34" charset="0"/>
                <a:cs typeface="Segoe UI" panose="020B0502040204020203" pitchFamily="34" charset="0"/>
              </a:rPr>
              <a:t>Fibra Óptica</a:t>
            </a:r>
            <a:r>
              <a:rPr lang="es-419" dirty="0">
                <a:latin typeface="Segoe UI" panose="020B0502040204020203" pitchFamily="34" charset="0"/>
                <a:cs typeface="Segoe UI" panose="020B0502040204020203" pitchFamily="34" charset="0"/>
              </a:rPr>
              <a:t> tienen una </a:t>
            </a:r>
            <a:r>
              <a:rPr lang="es-419" b="1" dirty="0">
                <a:latin typeface="Segoe UI" panose="020B0502040204020203" pitchFamily="34" charset="0"/>
                <a:cs typeface="Segoe UI" panose="020B0502040204020203" pitchFamily="34" charset="0"/>
              </a:rPr>
              <a:t>probabilidad relativa de cancelación 25.64% mayor</a:t>
            </a:r>
            <a:r>
              <a:rPr lang="es-419" dirty="0">
                <a:latin typeface="Segoe UI" panose="020B0502040204020203" pitchFamily="34" charset="0"/>
                <a:cs typeface="Segoe UI" panose="020B0502040204020203" pitchFamily="34" charset="0"/>
              </a:rPr>
              <a:t>, que aquellos que cuenta con servicio </a:t>
            </a:r>
            <a:r>
              <a:rPr lang="es-419" b="1" dirty="0">
                <a:latin typeface="Segoe UI" panose="020B0502040204020203" pitchFamily="34" charset="0"/>
                <a:cs typeface="Segoe UI" panose="020B0502040204020203" pitchFamily="34" charset="0"/>
              </a:rPr>
              <a:t>DSL</a:t>
            </a:r>
            <a:r>
              <a:rPr lang="es-419" dirty="0">
                <a:latin typeface="Segoe UI" panose="020B0502040204020203" pitchFamily="34" charset="0"/>
                <a:cs typeface="Segoe UI" panose="020B0502040204020203" pitchFamily="34" charset="0"/>
              </a:rPr>
              <a:t> </a:t>
            </a:r>
            <a:r>
              <a:rPr lang="es-419" i="1" dirty="0">
                <a:latin typeface="Segoe UI" panose="020B0502040204020203" pitchFamily="34" charset="0"/>
                <a:cs typeface="Segoe UI" panose="020B0502040204020203" pitchFamily="34" charset="0"/>
              </a:rPr>
              <a:t>(variable de referencia).</a:t>
            </a:r>
          </a:p>
          <a:p>
            <a:pPr marL="285750" indent="-285750">
              <a:buFont typeface="Arial" panose="020B0604020202020204" pitchFamily="34" charset="0"/>
              <a:buChar char="•"/>
            </a:pPr>
            <a:endParaRPr lang="en-US" i="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No obstante, los datos disponibles no permiten identificar con certeza las causas de esta insatisfacción. Se recomienda </a:t>
            </a:r>
            <a:r>
              <a:rPr lang="es-ES" b="1" dirty="0">
                <a:latin typeface="Segoe UI" panose="020B0502040204020203" pitchFamily="34" charset="0"/>
                <a:cs typeface="Segoe UI" panose="020B0502040204020203" pitchFamily="34" charset="0"/>
              </a:rPr>
              <a:t>profundizar el análisis</a:t>
            </a:r>
            <a:r>
              <a:rPr lang="es-ES" dirty="0">
                <a:latin typeface="Segoe UI" panose="020B0502040204020203" pitchFamily="34" charset="0"/>
                <a:cs typeface="Segoe UI" panose="020B0502040204020203" pitchFamily="34" charset="0"/>
              </a:rPr>
              <a:t> mediante encuestas o entrevistas dirigidas a clientes que hayan cancelado este servicio, así como incorporar métricas técnicas como </a:t>
            </a:r>
            <a:r>
              <a:rPr lang="es-ES" b="1" dirty="0">
                <a:latin typeface="Segoe UI" panose="020B0502040204020203" pitchFamily="34" charset="0"/>
                <a:cs typeface="Segoe UI" panose="020B0502040204020203" pitchFamily="34" charset="0"/>
              </a:rPr>
              <a:t>latencia, velocidad, interrupciones del servicio</a:t>
            </a:r>
            <a:r>
              <a:rPr lang="es-ES" dirty="0">
                <a:latin typeface="Segoe UI" panose="020B0502040204020203" pitchFamily="34" charset="0"/>
                <a:cs typeface="Segoe UI" panose="020B0502040204020203" pitchFamily="34" charset="0"/>
              </a:rPr>
              <a:t> y otros factores que puedan influir en la </a:t>
            </a:r>
            <a:r>
              <a:rPr lang="es-ES" b="1" dirty="0">
                <a:latin typeface="Segoe UI" panose="020B0502040204020203" pitchFamily="34" charset="0"/>
                <a:cs typeface="Segoe UI" panose="020B0502040204020203" pitchFamily="34" charset="0"/>
              </a:rPr>
              <a:t>experiencia del cliente</a:t>
            </a:r>
            <a:endParaRPr lang="es-419" dirty="0">
              <a:latin typeface="Segoe UI" panose="020B0502040204020203" pitchFamily="34" charset="0"/>
              <a:cs typeface="Segoe UI" panose="020B0502040204020203" pitchFamily="34" charset="0"/>
            </a:endParaRPr>
          </a:p>
        </p:txBody>
      </p:sp>
      <p:sp>
        <p:nvSpPr>
          <p:cNvPr id="11" name="Footer Placeholder 10">
            <a:extLst>
              <a:ext uri="{FF2B5EF4-FFF2-40B4-BE49-F238E27FC236}">
                <a16:creationId xmlns:a16="http://schemas.microsoft.com/office/drawing/2014/main" id="{B71AC390-D3B5-412E-A98D-5ADF218EC07B}"/>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1408918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BEB5C82D-4573-4F9D-8823-A9667848C5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pic>
        <p:nvPicPr>
          <p:cNvPr id="5" name="Content Placeholder 18">
            <a:extLst>
              <a:ext uri="{FF2B5EF4-FFF2-40B4-BE49-F238E27FC236}">
                <a16:creationId xmlns:a16="http://schemas.microsoft.com/office/drawing/2014/main" id="{8E5ACD19-B1D6-46AE-B356-E7ED66B5A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6576" y="2273416"/>
            <a:ext cx="5066304" cy="361131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8E46779-6381-44D8-A434-FB4FA4993E5E}"/>
              </a:ext>
            </a:extLst>
          </p:cNvPr>
          <p:cNvSpPr txBox="1"/>
          <p:nvPr/>
        </p:nvSpPr>
        <p:spPr>
          <a:xfrm>
            <a:off x="4035106" y="5976808"/>
            <a:ext cx="3624043" cy="380820"/>
          </a:xfrm>
          <a:prstGeom prst="rect">
            <a:avLst/>
          </a:prstGeom>
          <a:noFill/>
        </p:spPr>
        <p:txBody>
          <a:bodyPr wrap="square" rtlCol="0">
            <a:spAutoFit/>
          </a:bodyPr>
          <a:lstStyle/>
          <a:p>
            <a:r>
              <a:rPr lang="es-419" i="1" dirty="0"/>
              <a:t>Datos originales antes del modelado</a:t>
            </a:r>
            <a:endParaRPr lang="en-US" i="1" dirty="0"/>
          </a:p>
        </p:txBody>
      </p:sp>
      <p:sp>
        <p:nvSpPr>
          <p:cNvPr id="7" name="TextBox 6">
            <a:extLst>
              <a:ext uri="{FF2B5EF4-FFF2-40B4-BE49-F238E27FC236}">
                <a16:creationId xmlns:a16="http://schemas.microsoft.com/office/drawing/2014/main" id="{E635BE28-7DD7-4156-A84B-1DDFF958AEFA}"/>
              </a:ext>
            </a:extLst>
          </p:cNvPr>
          <p:cNvSpPr txBox="1"/>
          <p:nvPr/>
        </p:nvSpPr>
        <p:spPr>
          <a:xfrm>
            <a:off x="1177255" y="697864"/>
            <a:ext cx="9837489" cy="1200329"/>
          </a:xfrm>
          <a:prstGeom prst="rect">
            <a:avLst/>
          </a:prstGeom>
          <a:noFill/>
        </p:spPr>
        <p:txBody>
          <a:bodyPr wrap="square" rtlCol="0">
            <a:spAutoFit/>
          </a:bodyPr>
          <a:lstStyle/>
          <a:p>
            <a:pPr algn="ctr"/>
            <a:r>
              <a:rPr lang="es-419" dirty="0">
                <a:latin typeface="Segoe UI" panose="020B0502040204020203" pitchFamily="34" charset="0"/>
                <a:cs typeface="Segoe UI" panose="020B0502040204020203" pitchFamily="34" charset="0"/>
              </a:rPr>
              <a:t>Esto confirma lo observado en el análisis exploratorio donde se descubrió que la </a:t>
            </a:r>
            <a:r>
              <a:rPr lang="es-419" b="1" dirty="0">
                <a:latin typeface="Segoe UI" panose="020B0502040204020203" pitchFamily="34" charset="0"/>
                <a:cs typeface="Segoe UI" panose="020B0502040204020203" pitchFamily="34" charset="0"/>
              </a:rPr>
              <a:t>proporción de cancelación </a:t>
            </a:r>
            <a:r>
              <a:rPr lang="es-419" dirty="0">
                <a:latin typeface="Segoe UI" panose="020B0502040204020203" pitchFamily="34" charset="0"/>
                <a:cs typeface="Segoe UI" panose="020B0502040204020203" pitchFamily="34" charset="0"/>
              </a:rPr>
              <a:t>para clientes que contaban con dicho servicio era </a:t>
            </a:r>
            <a:r>
              <a:rPr lang="es-419" b="1" dirty="0">
                <a:latin typeface="Segoe UI" panose="020B0502040204020203" pitchFamily="34" charset="0"/>
                <a:cs typeface="Segoe UI" panose="020B0502040204020203" pitchFamily="34" charset="0"/>
              </a:rPr>
              <a:t>significativamente mayor </a:t>
            </a:r>
            <a:r>
              <a:rPr lang="es-419" dirty="0">
                <a:latin typeface="Segoe UI" panose="020B0502040204020203" pitchFamily="34" charset="0"/>
                <a:cs typeface="Segoe UI" panose="020B0502040204020203" pitchFamily="34" charset="0"/>
              </a:rPr>
              <a:t>que aquellos con servicio DSL o sin servicio de internet.</a:t>
            </a:r>
          </a:p>
          <a:p>
            <a:pPr algn="ctr"/>
            <a:endParaRPr lang="en-US" dirty="0"/>
          </a:p>
        </p:txBody>
      </p:sp>
      <p:sp>
        <p:nvSpPr>
          <p:cNvPr id="8" name="Footer Placeholder 7">
            <a:extLst>
              <a:ext uri="{FF2B5EF4-FFF2-40B4-BE49-F238E27FC236}">
                <a16:creationId xmlns:a16="http://schemas.microsoft.com/office/drawing/2014/main" id="{B4D8F306-BE42-43C1-8CBA-700E902C251B}"/>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2138775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99E668BC-FFD1-48FD-9319-7C806CFBB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pic>
        <p:nvPicPr>
          <p:cNvPr id="6" name="Picture 5">
            <a:extLst>
              <a:ext uri="{FF2B5EF4-FFF2-40B4-BE49-F238E27FC236}">
                <a16:creationId xmlns:a16="http://schemas.microsoft.com/office/drawing/2014/main" id="{B20BCC44-A14C-4C90-8F9B-2D530659B0C6}"/>
              </a:ext>
            </a:extLst>
          </p:cNvPr>
          <p:cNvPicPr>
            <a:picLocks noChangeAspect="1"/>
          </p:cNvPicPr>
          <p:nvPr/>
        </p:nvPicPr>
        <p:blipFill>
          <a:blip r:embed="rId3"/>
          <a:stretch>
            <a:fillRect/>
          </a:stretch>
        </p:blipFill>
        <p:spPr>
          <a:xfrm>
            <a:off x="852880" y="2127885"/>
            <a:ext cx="10486239" cy="376555"/>
          </a:xfrm>
          <a:prstGeom prst="rect">
            <a:avLst/>
          </a:prstGeom>
        </p:spPr>
      </p:pic>
      <p:sp>
        <p:nvSpPr>
          <p:cNvPr id="8" name="Title 1">
            <a:extLst>
              <a:ext uri="{FF2B5EF4-FFF2-40B4-BE49-F238E27FC236}">
                <a16:creationId xmlns:a16="http://schemas.microsoft.com/office/drawing/2014/main" id="{FC315AC6-DB7C-4B16-AC58-B2C34BA551B3}"/>
              </a:ext>
            </a:extLst>
          </p:cNvPr>
          <p:cNvSpPr txBox="1">
            <a:spLocks/>
          </p:cNvSpPr>
          <p:nvPr/>
        </p:nvSpPr>
        <p:spPr>
          <a:xfrm>
            <a:off x="435591" y="525565"/>
            <a:ext cx="10903527" cy="944646"/>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Streaming de películas (Streaming Movies)</a:t>
            </a:r>
            <a:endParaRPr lang="en-US" sz="4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3281CD2F-9052-4C8B-80E5-2A3968579B0A}"/>
              </a:ext>
            </a:extLst>
          </p:cNvPr>
          <p:cNvSpPr txBox="1"/>
          <p:nvPr/>
        </p:nvSpPr>
        <p:spPr>
          <a:xfrm>
            <a:off x="871183" y="2969703"/>
            <a:ext cx="10467936" cy="3139321"/>
          </a:xfrm>
          <a:prstGeom prst="rect">
            <a:avLst/>
          </a:prstGeom>
          <a:noFill/>
        </p:spPr>
        <p:txBody>
          <a:bodyPr wrap="square" rtlCol="0">
            <a:spAutoFit/>
          </a:bodyPr>
          <a:lstStyle/>
          <a:p>
            <a:pPr marL="285750" indent="-285750">
              <a:buFont typeface="Arial" panose="020B0604020202020204" pitchFamily="34" charset="0"/>
              <a:buChar char="•"/>
            </a:pPr>
            <a:r>
              <a:rPr lang="es-419" dirty="0">
                <a:latin typeface="Segoe UI" panose="020B0502040204020203" pitchFamily="34" charset="0"/>
                <a:cs typeface="Segoe UI" panose="020B0502040204020203" pitchFamily="34" charset="0"/>
              </a:rPr>
              <a:t>El modelo seleccionado determina que el servicio de </a:t>
            </a:r>
            <a:r>
              <a:rPr lang="es-419" b="1" dirty="0">
                <a:latin typeface="Segoe UI" panose="020B0502040204020203" pitchFamily="34" charset="0"/>
                <a:cs typeface="Segoe UI" panose="020B0502040204020203" pitchFamily="34" charset="0"/>
              </a:rPr>
              <a:t>Streaming de Películas</a:t>
            </a:r>
            <a:r>
              <a:rPr lang="es-419" dirty="0">
                <a:latin typeface="Segoe UI" panose="020B0502040204020203" pitchFamily="34" charset="0"/>
                <a:cs typeface="Segoe UI" panose="020B0502040204020203" pitchFamily="34" charset="0"/>
              </a:rPr>
              <a:t> </a:t>
            </a:r>
            <a:r>
              <a:rPr lang="es-ES" dirty="0">
                <a:latin typeface="Segoe UI" panose="020B0502040204020203" pitchFamily="34" charset="0"/>
                <a:cs typeface="Segoe UI" panose="020B0502040204020203" pitchFamily="34" charset="0"/>
              </a:rPr>
              <a:t>se asocia a un incremento </a:t>
            </a:r>
            <a:r>
              <a:rPr lang="es-ES" b="1" dirty="0">
                <a:latin typeface="Segoe UI" panose="020B0502040204020203" pitchFamily="34" charset="0"/>
                <a:cs typeface="Segoe UI" panose="020B0502040204020203" pitchFamily="34" charset="0"/>
              </a:rPr>
              <a:t>del 12.56% en las probabilidades relativas de cancelación </a:t>
            </a:r>
            <a:r>
              <a:rPr lang="es-ES" dirty="0">
                <a:latin typeface="Segoe UI" panose="020B0502040204020203" pitchFamily="34" charset="0"/>
                <a:cs typeface="Segoe UI" panose="020B0502040204020203" pitchFamily="34" charset="0"/>
              </a:rPr>
              <a:t>en comparación con quienes no poseen este servicio.</a:t>
            </a:r>
          </a:p>
          <a:p>
            <a:pPr marL="285750" indent="-285750">
              <a:buFont typeface="Arial" panose="020B0604020202020204" pitchFamily="34" charset="0"/>
              <a:buChar char="•"/>
            </a:pPr>
            <a:endParaRPr lang="es-419"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Este patrón podría estar vinculado al servicio de Fibra Óptica, ya que el consumo de </a:t>
            </a:r>
            <a:r>
              <a:rPr lang="es-ES" dirty="0" err="1">
                <a:latin typeface="Segoe UI" panose="020B0502040204020203" pitchFamily="34" charset="0"/>
                <a:cs typeface="Segoe UI" panose="020B0502040204020203" pitchFamily="34" charset="0"/>
              </a:rPr>
              <a:t>streaming</a:t>
            </a:r>
            <a:r>
              <a:rPr lang="es-ES" dirty="0">
                <a:latin typeface="Segoe UI" panose="020B0502040204020203" pitchFamily="34" charset="0"/>
                <a:cs typeface="Segoe UI" panose="020B0502040204020203" pitchFamily="34" charset="0"/>
              </a:rPr>
              <a:t> demanda buena calidad de conexión. Es posible que fallos en latencia, caídas de servicio o buffering recurrente estén afectando negativamente la experiencia del usuario.</a:t>
            </a:r>
          </a:p>
          <a:p>
            <a:pPr marL="285750" indent="-285750">
              <a:buFont typeface="Arial" panose="020B0604020202020204" pitchFamily="34" charset="0"/>
              <a:buChar char="•"/>
            </a:pPr>
            <a:endParaRPr lang="es-419"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419" dirty="0">
                <a:latin typeface="Segoe UI" panose="020B0502040204020203" pitchFamily="34" charset="0"/>
                <a:cs typeface="Segoe UI" panose="020B0502040204020203" pitchFamily="34" charset="0"/>
              </a:rPr>
              <a:t>Será necesario llevar a cabo una investigación detallada de las razones por las cuales los clientes se muestran insatisfechos frente a este servicio, ya que los datos presentes no permiten entender las razones de este aspecto.</a:t>
            </a:r>
            <a:endParaRPr lang="en-US" dirty="0">
              <a:latin typeface="Segoe UI" panose="020B0502040204020203" pitchFamily="34" charset="0"/>
              <a:cs typeface="Segoe UI" panose="020B0502040204020203" pitchFamily="34" charset="0"/>
            </a:endParaRPr>
          </a:p>
        </p:txBody>
      </p:sp>
      <p:sp>
        <p:nvSpPr>
          <p:cNvPr id="10" name="Footer Placeholder 9">
            <a:extLst>
              <a:ext uri="{FF2B5EF4-FFF2-40B4-BE49-F238E27FC236}">
                <a16:creationId xmlns:a16="http://schemas.microsoft.com/office/drawing/2014/main" id="{50D6896F-FB8D-4FDA-8CA6-14FFDCBD3315}"/>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1434245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4BD89437-2515-4B49-9EBC-C0A807D72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pic>
        <p:nvPicPr>
          <p:cNvPr id="6" name="Picture 5">
            <a:extLst>
              <a:ext uri="{FF2B5EF4-FFF2-40B4-BE49-F238E27FC236}">
                <a16:creationId xmlns:a16="http://schemas.microsoft.com/office/drawing/2014/main" id="{6569ACC1-3C0A-4A18-AB0B-854ABEE0CDB1}"/>
              </a:ext>
            </a:extLst>
          </p:cNvPr>
          <p:cNvPicPr>
            <a:picLocks noChangeAspect="1"/>
          </p:cNvPicPr>
          <p:nvPr/>
        </p:nvPicPr>
        <p:blipFill>
          <a:blip r:embed="rId3"/>
          <a:stretch>
            <a:fillRect/>
          </a:stretch>
        </p:blipFill>
        <p:spPr>
          <a:xfrm>
            <a:off x="567655" y="1901861"/>
            <a:ext cx="11056690" cy="414302"/>
          </a:xfrm>
          <a:prstGeom prst="rect">
            <a:avLst/>
          </a:prstGeom>
        </p:spPr>
      </p:pic>
      <p:sp>
        <p:nvSpPr>
          <p:cNvPr id="7" name="Title 1">
            <a:extLst>
              <a:ext uri="{FF2B5EF4-FFF2-40B4-BE49-F238E27FC236}">
                <a16:creationId xmlns:a16="http://schemas.microsoft.com/office/drawing/2014/main" id="{78D3F436-CE26-450E-95A4-B57A01457431}"/>
              </a:ext>
            </a:extLst>
          </p:cNvPr>
          <p:cNvSpPr txBox="1">
            <a:spLocks/>
          </p:cNvSpPr>
          <p:nvPr/>
        </p:nvSpPr>
        <p:spPr>
          <a:xfrm>
            <a:off x="435590" y="525565"/>
            <a:ext cx="11535499" cy="944646"/>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Condición de Adulto Mayor (Senior Citizen):</a:t>
            </a:r>
            <a:endParaRPr lang="en-US" sz="4400" b="1" dirty="0">
              <a:latin typeface="Segoe UI" panose="020B0502040204020203" pitchFamily="34" charset="0"/>
              <a:cs typeface="Segoe UI" panose="020B0502040204020203" pitchFamily="34" charset="0"/>
            </a:endParaRPr>
          </a:p>
        </p:txBody>
      </p:sp>
      <p:sp>
        <p:nvSpPr>
          <p:cNvPr id="8" name="Footer Placeholder 7">
            <a:extLst>
              <a:ext uri="{FF2B5EF4-FFF2-40B4-BE49-F238E27FC236}">
                <a16:creationId xmlns:a16="http://schemas.microsoft.com/office/drawing/2014/main" id="{68726B21-7F92-4710-A3DD-D49A32F734C8}"/>
              </a:ext>
            </a:extLst>
          </p:cNvPr>
          <p:cNvSpPr>
            <a:spLocks noGrp="1"/>
          </p:cNvSpPr>
          <p:nvPr>
            <p:ph type="ftr" sz="quarter" idx="11"/>
          </p:nvPr>
        </p:nvSpPr>
        <p:spPr/>
        <p:txBody>
          <a:bodyPr/>
          <a:lstStyle/>
          <a:p>
            <a:r>
              <a:rPr lang="en-US"/>
              <a:t>Ignacio Majo - Data Scientist Jr. - Oracle Next Education</a:t>
            </a:r>
          </a:p>
        </p:txBody>
      </p:sp>
      <p:sp>
        <p:nvSpPr>
          <p:cNvPr id="9" name="TextBox 8">
            <a:extLst>
              <a:ext uri="{FF2B5EF4-FFF2-40B4-BE49-F238E27FC236}">
                <a16:creationId xmlns:a16="http://schemas.microsoft.com/office/drawing/2014/main" id="{EF345561-5929-435B-9953-4A21DF085676}"/>
              </a:ext>
            </a:extLst>
          </p:cNvPr>
          <p:cNvSpPr txBox="1"/>
          <p:nvPr/>
        </p:nvSpPr>
        <p:spPr>
          <a:xfrm>
            <a:off x="6476301" y="2747813"/>
            <a:ext cx="5494788" cy="3416320"/>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La condición de </a:t>
            </a:r>
            <a:r>
              <a:rPr lang="es-ES" b="1" dirty="0">
                <a:latin typeface="Segoe UI" panose="020B0502040204020203" pitchFamily="34" charset="0"/>
                <a:cs typeface="Segoe UI" panose="020B0502040204020203" pitchFamily="34" charset="0"/>
              </a:rPr>
              <a:t>Adulto Mayor </a:t>
            </a:r>
            <a:r>
              <a:rPr lang="es-ES" dirty="0">
                <a:latin typeface="Segoe UI" panose="020B0502040204020203" pitchFamily="34" charset="0"/>
                <a:cs typeface="Segoe UI" panose="020B0502040204020203" pitchFamily="34" charset="0"/>
              </a:rPr>
              <a:t>(mayores de 65 años) se asocia con un </a:t>
            </a:r>
            <a:r>
              <a:rPr lang="es-ES" b="1" dirty="0">
                <a:latin typeface="Segoe UI" panose="020B0502040204020203" pitchFamily="34" charset="0"/>
                <a:cs typeface="Segoe UI" panose="020B0502040204020203" pitchFamily="34" charset="0"/>
              </a:rPr>
              <a:t>incremento del 10.81% en la probabilidad relativa de cancelación de servicios.</a:t>
            </a:r>
          </a:p>
          <a:p>
            <a:pPr marL="285750" indent="-285750">
              <a:buFont typeface="Arial" panose="020B0604020202020204" pitchFamily="34" charset="0"/>
              <a:buChar char="•"/>
            </a:pPr>
            <a:endParaRPr lang="es-E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Este resultado puede vincularse con </a:t>
            </a:r>
            <a:r>
              <a:rPr lang="es-ES" b="1" dirty="0">
                <a:latin typeface="Segoe UI" panose="020B0502040204020203" pitchFamily="34" charset="0"/>
                <a:cs typeface="Segoe UI" panose="020B0502040204020203" pitchFamily="34" charset="0"/>
              </a:rPr>
              <a:t>posibles barreras tecnológicas</a:t>
            </a:r>
            <a:r>
              <a:rPr lang="es-ES" dirty="0">
                <a:latin typeface="Segoe UI" panose="020B0502040204020203" pitchFamily="34" charset="0"/>
                <a:cs typeface="Segoe UI" panose="020B0502040204020203" pitchFamily="34" charset="0"/>
              </a:rPr>
              <a:t>, particularmente en lo referido a </a:t>
            </a:r>
            <a:r>
              <a:rPr lang="es-ES" b="1" dirty="0">
                <a:latin typeface="Segoe UI" panose="020B0502040204020203" pitchFamily="34" charset="0"/>
                <a:cs typeface="Segoe UI" panose="020B0502040204020203" pitchFamily="34" charset="0"/>
              </a:rPr>
              <a:t>medios de pago digitales como el "Electronic Check". </a:t>
            </a:r>
            <a:r>
              <a:rPr lang="es-ES" dirty="0">
                <a:latin typeface="Segoe UI" panose="020B0502040204020203" pitchFamily="34" charset="0"/>
                <a:cs typeface="Segoe UI" panose="020B0502040204020203" pitchFamily="34" charset="0"/>
              </a:rPr>
              <a:t>La adopción forzada de herramientas electrónicas podría generar fricciones y descontento en este grupo etario, afectando su experiencia general con el servicio.</a:t>
            </a:r>
            <a:endParaRPr lang="en-US" dirty="0">
              <a:latin typeface="Segoe UI" panose="020B0502040204020203" pitchFamily="34" charset="0"/>
              <a:cs typeface="Segoe UI" panose="020B0502040204020203" pitchFamily="34" charset="0"/>
            </a:endParaRPr>
          </a:p>
        </p:txBody>
      </p:sp>
      <p:pic>
        <p:nvPicPr>
          <p:cNvPr id="10" name="Content Placeholder 6">
            <a:extLst>
              <a:ext uri="{FF2B5EF4-FFF2-40B4-BE49-F238E27FC236}">
                <a16:creationId xmlns:a16="http://schemas.microsoft.com/office/drawing/2014/main" id="{D9369382-2DB9-49BC-ABCE-D086987F4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607" y="2947223"/>
            <a:ext cx="5760732" cy="265481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994F0537-142F-424F-BC9E-0802E9537FCD}"/>
              </a:ext>
            </a:extLst>
          </p:cNvPr>
          <p:cNvSpPr txBox="1"/>
          <p:nvPr/>
        </p:nvSpPr>
        <p:spPr>
          <a:xfrm>
            <a:off x="1510951" y="5631294"/>
            <a:ext cx="3624043" cy="380820"/>
          </a:xfrm>
          <a:prstGeom prst="rect">
            <a:avLst/>
          </a:prstGeom>
          <a:noFill/>
        </p:spPr>
        <p:txBody>
          <a:bodyPr wrap="square" rtlCol="0">
            <a:spAutoFit/>
          </a:bodyPr>
          <a:lstStyle/>
          <a:p>
            <a:r>
              <a:rPr lang="es-419" i="1" dirty="0"/>
              <a:t>Datos originales antes del modelado</a:t>
            </a:r>
            <a:endParaRPr lang="en-US" i="1" dirty="0"/>
          </a:p>
        </p:txBody>
      </p:sp>
    </p:spTree>
    <p:extLst>
      <p:ext uri="{BB962C8B-B14F-4D97-AF65-F5344CB8AC3E}">
        <p14:creationId xmlns:p14="http://schemas.microsoft.com/office/powerpoint/2010/main" val="1097678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B946FEE9-1B26-4C35-89FF-B64C0C102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Footer Placeholder 4">
            <a:extLst>
              <a:ext uri="{FF2B5EF4-FFF2-40B4-BE49-F238E27FC236}">
                <a16:creationId xmlns:a16="http://schemas.microsoft.com/office/drawing/2014/main" id="{1A3554EA-C2F6-498F-B3B2-46E1C8ED80E9}"/>
              </a:ext>
            </a:extLst>
          </p:cNvPr>
          <p:cNvSpPr>
            <a:spLocks noGrp="1"/>
          </p:cNvSpPr>
          <p:nvPr>
            <p:ph type="ftr" sz="quarter" idx="11"/>
          </p:nvPr>
        </p:nvSpPr>
        <p:spPr/>
        <p:txBody>
          <a:bodyPr/>
          <a:lstStyle/>
          <a:p>
            <a:r>
              <a:rPr lang="en-US"/>
              <a:t>Ignacio Majo - Data Scientist Jr. - Oracle Next Education</a:t>
            </a:r>
          </a:p>
        </p:txBody>
      </p:sp>
      <p:pic>
        <p:nvPicPr>
          <p:cNvPr id="6" name="Content Placeholder 6">
            <a:extLst>
              <a:ext uri="{FF2B5EF4-FFF2-40B4-BE49-F238E27FC236}">
                <a16:creationId xmlns:a16="http://schemas.microsoft.com/office/drawing/2014/main" id="{C5717D35-A0D5-4464-A653-6EEB70BAB9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3648" y="2377539"/>
            <a:ext cx="5504699" cy="264566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7739BABC-A85C-4CEB-96DE-F783939AB7E7}"/>
              </a:ext>
            </a:extLst>
          </p:cNvPr>
          <p:cNvSpPr txBox="1"/>
          <p:nvPr/>
        </p:nvSpPr>
        <p:spPr>
          <a:xfrm>
            <a:off x="4283977" y="5257800"/>
            <a:ext cx="3719120" cy="369332"/>
          </a:xfrm>
          <a:prstGeom prst="rect">
            <a:avLst/>
          </a:prstGeom>
          <a:noFill/>
        </p:spPr>
        <p:txBody>
          <a:bodyPr wrap="square" rtlCol="0">
            <a:spAutoFit/>
          </a:bodyPr>
          <a:lstStyle/>
          <a:p>
            <a:r>
              <a:rPr lang="es-419" i="1" dirty="0"/>
              <a:t>Datos originales (antes del modelado)</a:t>
            </a:r>
            <a:endParaRPr lang="en-US" i="1" dirty="0"/>
          </a:p>
        </p:txBody>
      </p:sp>
      <p:sp>
        <p:nvSpPr>
          <p:cNvPr id="8" name="TextBox 7">
            <a:extLst>
              <a:ext uri="{FF2B5EF4-FFF2-40B4-BE49-F238E27FC236}">
                <a16:creationId xmlns:a16="http://schemas.microsoft.com/office/drawing/2014/main" id="{6CB1AECE-A200-495D-9988-812FE5582D0B}"/>
              </a:ext>
            </a:extLst>
          </p:cNvPr>
          <p:cNvSpPr txBox="1"/>
          <p:nvPr/>
        </p:nvSpPr>
        <p:spPr>
          <a:xfrm>
            <a:off x="580235" y="676971"/>
            <a:ext cx="11031523" cy="923330"/>
          </a:xfrm>
          <a:prstGeom prst="rect">
            <a:avLst/>
          </a:prstGeom>
          <a:noFill/>
        </p:spPr>
        <p:txBody>
          <a:bodyPr wrap="square" rtlCol="0">
            <a:spAutoFit/>
          </a:bodyPr>
          <a:lstStyle/>
          <a:p>
            <a:pPr algn="ctr"/>
            <a:r>
              <a:rPr lang="es-419" dirty="0">
                <a:latin typeface="Segoe UI" panose="020B0502040204020203" pitchFamily="34" charset="0"/>
                <a:cs typeface="Segoe UI" panose="020B0502040204020203" pitchFamily="34" charset="0"/>
              </a:rPr>
              <a:t>El impacto elevado que esta variable en el abandono, confirman que </a:t>
            </a:r>
            <a:r>
              <a:rPr lang="es-419" b="1" dirty="0">
                <a:latin typeface="Segoe UI" panose="020B0502040204020203" pitchFamily="34" charset="0"/>
                <a:cs typeface="Segoe UI" panose="020B0502040204020203" pitchFamily="34" charset="0"/>
              </a:rPr>
              <a:t>este sector demográfico se asocia a mayor probabilidad de evasión</a:t>
            </a:r>
            <a:r>
              <a:rPr lang="es-419" dirty="0">
                <a:latin typeface="Segoe UI" panose="020B0502040204020203" pitchFamily="34" charset="0"/>
                <a:cs typeface="Segoe UI" panose="020B0502040204020203" pitchFamily="34" charset="0"/>
              </a:rPr>
              <a:t>, lo que indica que para reducir la tasa de abandono, será necesario mejorar la experiencia de dicho sector dentro de la empresa.</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64171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EC916CC-36D4-4D1B-BBBE-BDE0A7244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pic>
        <p:nvPicPr>
          <p:cNvPr id="6" name="Picture 5">
            <a:extLst>
              <a:ext uri="{FF2B5EF4-FFF2-40B4-BE49-F238E27FC236}">
                <a16:creationId xmlns:a16="http://schemas.microsoft.com/office/drawing/2014/main" id="{B72A05FD-F790-402A-B053-0515AF6E8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8695" y="1801740"/>
            <a:ext cx="4554610" cy="4554610"/>
          </a:xfrm>
          <a:prstGeom prst="rect">
            <a:avLst/>
          </a:prstGeom>
        </p:spPr>
      </p:pic>
      <p:sp>
        <p:nvSpPr>
          <p:cNvPr id="7" name="Title 1">
            <a:extLst>
              <a:ext uri="{FF2B5EF4-FFF2-40B4-BE49-F238E27FC236}">
                <a16:creationId xmlns:a16="http://schemas.microsoft.com/office/drawing/2014/main" id="{5945281F-DF9B-483C-ACA5-4D0B527340AE}"/>
              </a:ext>
            </a:extLst>
          </p:cNvPr>
          <p:cNvSpPr txBox="1">
            <a:spLocks/>
          </p:cNvSpPr>
          <p:nvPr/>
        </p:nvSpPr>
        <p:spPr>
          <a:xfrm>
            <a:off x="838200" y="6741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419" b="1" dirty="0">
                <a:latin typeface="Segoe UI" panose="020B0502040204020203" pitchFamily="34" charset="0"/>
                <a:cs typeface="Segoe UI" panose="020B0502040204020203" pitchFamily="34" charset="0"/>
              </a:rPr>
              <a:t>Factores de protección</a:t>
            </a:r>
            <a:endParaRPr lang="en-US" b="1" dirty="0">
              <a:latin typeface="Segoe UI" panose="020B0502040204020203" pitchFamily="34" charset="0"/>
              <a:cs typeface="Segoe UI" panose="020B0502040204020203" pitchFamily="34" charset="0"/>
            </a:endParaRPr>
          </a:p>
        </p:txBody>
      </p:sp>
      <p:sp>
        <p:nvSpPr>
          <p:cNvPr id="8" name="Footer Placeholder 7">
            <a:extLst>
              <a:ext uri="{FF2B5EF4-FFF2-40B4-BE49-F238E27FC236}">
                <a16:creationId xmlns:a16="http://schemas.microsoft.com/office/drawing/2014/main" id="{0F66BAF4-6AF4-4DD7-9C5E-B1952815355C}"/>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263734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6">
            <a:extLst>
              <a:ext uri="{FF2B5EF4-FFF2-40B4-BE49-F238E27FC236}">
                <a16:creationId xmlns:a16="http://schemas.microsoft.com/office/drawing/2014/main" id="{009A7EC6-5D87-4D9F-97C6-572FCC132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extBox 12">
            <a:extLst>
              <a:ext uri="{FF2B5EF4-FFF2-40B4-BE49-F238E27FC236}">
                <a16:creationId xmlns:a16="http://schemas.microsoft.com/office/drawing/2014/main" id="{9247EF25-54DF-4868-A642-16DB38F9EF35}"/>
              </a:ext>
            </a:extLst>
          </p:cNvPr>
          <p:cNvSpPr txBox="1"/>
          <p:nvPr/>
        </p:nvSpPr>
        <p:spPr>
          <a:xfrm>
            <a:off x="926634" y="2447926"/>
            <a:ext cx="10338732" cy="2585323"/>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Desarrollar modelos de aprendizaje automático para predecir la probabilidad de abandono del cliente.</a:t>
            </a:r>
          </a:p>
          <a:p>
            <a:endParaRPr lang="es-E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Identificar los factores más relevantes asociados a la cancelación del servicio y los que contribuyen a la retención, contrastando los resultados obtenidos con las hipótesis exploratorias planteadas en etapas anteriores del análisis.</a:t>
            </a:r>
          </a:p>
          <a:p>
            <a:endParaRPr lang="es-E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Diseñar estrategias de retención basadas en los hallazgos obtenidos, orientadas a decisiones de negocio</a:t>
            </a:r>
            <a:endParaRPr lang="es-419" dirty="0">
              <a:latin typeface="Segoe UI" panose="020B0502040204020203" pitchFamily="34" charset="0"/>
              <a:cs typeface="Segoe UI" panose="020B0502040204020203" pitchFamily="34" charset="0"/>
            </a:endParaRPr>
          </a:p>
        </p:txBody>
      </p:sp>
      <p:sp>
        <p:nvSpPr>
          <p:cNvPr id="14" name="Title 1">
            <a:extLst>
              <a:ext uri="{FF2B5EF4-FFF2-40B4-BE49-F238E27FC236}">
                <a16:creationId xmlns:a16="http://schemas.microsoft.com/office/drawing/2014/main" id="{BCB7A0EA-4A71-4550-B8E4-9D584CCA9559}"/>
              </a:ext>
            </a:extLst>
          </p:cNvPr>
          <p:cNvSpPr txBox="1">
            <a:spLocks/>
          </p:cNvSpPr>
          <p:nvPr/>
        </p:nvSpPr>
        <p:spPr>
          <a:xfrm>
            <a:off x="514751" y="588963"/>
            <a:ext cx="4547532"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Objetivos</a:t>
            </a:r>
            <a:r>
              <a:rPr lang="es-419" sz="4400" dirty="0">
                <a:latin typeface="Segoe UI" panose="020B0502040204020203" pitchFamily="34" charset="0"/>
                <a:cs typeface="Segoe UI" panose="020B0502040204020203" pitchFamily="34" charset="0"/>
              </a:rPr>
              <a:t>:</a:t>
            </a:r>
            <a:endParaRPr lang="en-US" sz="4400" dirty="0">
              <a:latin typeface="Segoe UI" panose="020B0502040204020203" pitchFamily="34" charset="0"/>
              <a:cs typeface="Segoe UI" panose="020B0502040204020203" pitchFamily="34" charset="0"/>
            </a:endParaRPr>
          </a:p>
        </p:txBody>
      </p:sp>
      <p:pic>
        <p:nvPicPr>
          <p:cNvPr id="15" name="Picture 14">
            <a:extLst>
              <a:ext uri="{FF2B5EF4-FFF2-40B4-BE49-F238E27FC236}">
                <a16:creationId xmlns:a16="http://schemas.microsoft.com/office/drawing/2014/main" id="{6377654D-68E0-48AE-AB51-0CE469AA5391}"/>
              </a:ext>
            </a:extLst>
          </p:cNvPr>
          <p:cNvPicPr>
            <a:picLocks noChangeAspect="1"/>
          </p:cNvPicPr>
          <p:nvPr/>
        </p:nvPicPr>
        <p:blipFill>
          <a:blip r:embed="rId3"/>
          <a:stretch>
            <a:fillRect/>
          </a:stretch>
        </p:blipFill>
        <p:spPr>
          <a:xfrm>
            <a:off x="10124566" y="224243"/>
            <a:ext cx="1777595" cy="1777595"/>
          </a:xfrm>
          <a:prstGeom prst="rect">
            <a:avLst/>
          </a:prstGeom>
        </p:spPr>
      </p:pic>
      <p:sp>
        <p:nvSpPr>
          <p:cNvPr id="5" name="Footer Placeholder 4">
            <a:extLst>
              <a:ext uri="{FF2B5EF4-FFF2-40B4-BE49-F238E27FC236}">
                <a16:creationId xmlns:a16="http://schemas.microsoft.com/office/drawing/2014/main" id="{A4E2939E-4B94-43CB-8328-60540FCB1494}"/>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3619119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467700F3-7A24-44BE-9E0F-14FF3D674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7" name="Title 1">
            <a:extLst>
              <a:ext uri="{FF2B5EF4-FFF2-40B4-BE49-F238E27FC236}">
                <a16:creationId xmlns:a16="http://schemas.microsoft.com/office/drawing/2014/main" id="{218ECF3A-C912-427B-A839-EE279B9683E3}"/>
              </a:ext>
            </a:extLst>
          </p:cNvPr>
          <p:cNvSpPr txBox="1">
            <a:spLocks/>
          </p:cNvSpPr>
          <p:nvPr/>
        </p:nvSpPr>
        <p:spPr>
          <a:xfrm>
            <a:off x="220561" y="92824"/>
            <a:ext cx="9728782"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Antigüedad (Tenure):</a:t>
            </a:r>
            <a:endParaRPr lang="en-US" sz="4400" b="1" dirty="0">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ACB50861-3A89-421A-8E87-67208AD163B2}"/>
              </a:ext>
            </a:extLst>
          </p:cNvPr>
          <p:cNvSpPr txBox="1"/>
          <p:nvPr/>
        </p:nvSpPr>
        <p:spPr>
          <a:xfrm>
            <a:off x="6096000" y="2625565"/>
            <a:ext cx="5754848" cy="2862322"/>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La </a:t>
            </a:r>
            <a:r>
              <a:rPr lang="es-ES" b="1" dirty="0">
                <a:latin typeface="Segoe UI" panose="020B0502040204020203" pitchFamily="34" charset="0"/>
                <a:cs typeface="Segoe UI" panose="020B0502040204020203" pitchFamily="34" charset="0"/>
              </a:rPr>
              <a:t>antigüedad</a:t>
            </a:r>
            <a:r>
              <a:rPr lang="es-ES" dirty="0">
                <a:latin typeface="Segoe UI" panose="020B0502040204020203" pitchFamily="34" charset="0"/>
                <a:cs typeface="Segoe UI" panose="020B0502040204020203" pitchFamily="34" charset="0"/>
              </a:rPr>
              <a:t> representa el </a:t>
            </a:r>
            <a:r>
              <a:rPr lang="es-ES" b="1" dirty="0">
                <a:latin typeface="Segoe UI" panose="020B0502040204020203" pitchFamily="34" charset="0"/>
                <a:cs typeface="Segoe UI" panose="020B0502040204020203" pitchFamily="34" charset="0"/>
              </a:rPr>
              <a:t>mayor factor de protección frente a la evasión</a:t>
            </a:r>
            <a:r>
              <a:rPr lang="es-ES" dirty="0">
                <a:latin typeface="Segoe UI" panose="020B0502040204020203" pitchFamily="34" charset="0"/>
                <a:cs typeface="Segoe UI" panose="020B0502040204020203" pitchFamily="34" charset="0"/>
              </a:rPr>
              <a:t>. Un cliente que alcanza los </a:t>
            </a:r>
            <a:r>
              <a:rPr lang="es-ES" b="1" dirty="0">
                <a:latin typeface="Segoe UI" panose="020B0502040204020203" pitchFamily="34" charset="0"/>
                <a:cs typeface="Segoe UI" panose="020B0502040204020203" pitchFamily="34" charset="0"/>
              </a:rPr>
              <a:t>37 meses de permanencia</a:t>
            </a:r>
            <a:r>
              <a:rPr lang="es-ES" dirty="0">
                <a:latin typeface="Segoe UI" panose="020B0502040204020203" pitchFamily="34" charset="0"/>
                <a:cs typeface="Segoe UI" panose="020B0502040204020203" pitchFamily="34" charset="0"/>
              </a:rPr>
              <a:t> reduce su probabilidad relativa de abandono en un </a:t>
            </a:r>
            <a:r>
              <a:rPr lang="es-ES" b="1" dirty="0">
                <a:latin typeface="Segoe UI" panose="020B0502040204020203" pitchFamily="34" charset="0"/>
                <a:cs typeface="Segoe UI" panose="020B0502040204020203" pitchFamily="34" charset="0"/>
              </a:rPr>
              <a:t>92.01%</a:t>
            </a:r>
            <a:r>
              <a:rPr lang="es-ES" dirty="0">
                <a:latin typeface="Segoe UI" panose="020B0502040204020203" pitchFamily="34" charset="0"/>
                <a:cs typeface="Segoe UI" panose="020B0502040204020203" pitchFamily="34" charset="0"/>
              </a:rPr>
              <a:t> en comparación con un cliente nuevo (referencia).</a:t>
            </a:r>
          </a:p>
          <a:p>
            <a:pPr marL="285750" indent="-285750">
              <a:buFont typeface="Arial" panose="020B0604020202020204" pitchFamily="34" charset="0"/>
              <a:buChar char="•"/>
            </a:pPr>
            <a:endParaRPr lang="es-E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Incluso después de balancear las clases (datos utilizados para el modelado), el </a:t>
            </a:r>
            <a:r>
              <a:rPr lang="es-ES" b="1" dirty="0">
                <a:latin typeface="Segoe UI" panose="020B0502040204020203" pitchFamily="34" charset="0"/>
                <a:cs typeface="Segoe UI" panose="020B0502040204020203" pitchFamily="34" charset="0"/>
              </a:rPr>
              <a:t>50% de los abandonos</a:t>
            </a:r>
            <a:r>
              <a:rPr lang="es-ES" dirty="0">
                <a:latin typeface="Segoe UI" panose="020B0502040204020203" pitchFamily="34" charset="0"/>
                <a:cs typeface="Segoe UI" panose="020B0502040204020203" pitchFamily="34" charset="0"/>
              </a:rPr>
              <a:t> se producen dentro de los </a:t>
            </a:r>
            <a:r>
              <a:rPr lang="es-ES" b="1" dirty="0">
                <a:latin typeface="Segoe UI" panose="020B0502040204020203" pitchFamily="34" charset="0"/>
                <a:cs typeface="Segoe UI" panose="020B0502040204020203" pitchFamily="34" charset="0"/>
              </a:rPr>
              <a:t>primeros 11 meses</a:t>
            </a:r>
            <a:r>
              <a:rPr lang="es-ES" dirty="0">
                <a:latin typeface="Segoe UI" panose="020B0502040204020203" pitchFamily="34" charset="0"/>
                <a:cs typeface="Segoe UI" panose="020B0502040204020203" pitchFamily="34" charset="0"/>
              </a:rPr>
              <a:t> del ciclo de vida.</a:t>
            </a:r>
          </a:p>
        </p:txBody>
      </p:sp>
      <p:sp>
        <p:nvSpPr>
          <p:cNvPr id="14" name="Footer Placeholder 13">
            <a:extLst>
              <a:ext uri="{FF2B5EF4-FFF2-40B4-BE49-F238E27FC236}">
                <a16:creationId xmlns:a16="http://schemas.microsoft.com/office/drawing/2014/main" id="{76EB2073-2907-46CA-B180-45B6043CAED6}"/>
              </a:ext>
            </a:extLst>
          </p:cNvPr>
          <p:cNvSpPr>
            <a:spLocks noGrp="1"/>
          </p:cNvSpPr>
          <p:nvPr>
            <p:ph type="ftr" sz="quarter" idx="11"/>
          </p:nvPr>
        </p:nvSpPr>
        <p:spPr/>
        <p:txBody>
          <a:bodyPr/>
          <a:lstStyle/>
          <a:p>
            <a:r>
              <a:rPr lang="en-US"/>
              <a:t>Ignacio Majo - Data Scientist Jr. - Oracle Next Education</a:t>
            </a:r>
          </a:p>
        </p:txBody>
      </p:sp>
      <p:pic>
        <p:nvPicPr>
          <p:cNvPr id="17" name="Picture 16">
            <a:extLst>
              <a:ext uri="{FF2B5EF4-FFF2-40B4-BE49-F238E27FC236}">
                <a16:creationId xmlns:a16="http://schemas.microsoft.com/office/drawing/2014/main" id="{4D6DD080-C6CA-4841-B4C9-5F503D6738AD}"/>
              </a:ext>
            </a:extLst>
          </p:cNvPr>
          <p:cNvPicPr>
            <a:picLocks noChangeAspect="1"/>
          </p:cNvPicPr>
          <p:nvPr/>
        </p:nvPicPr>
        <p:blipFill>
          <a:blip r:embed="rId3"/>
          <a:stretch>
            <a:fillRect/>
          </a:stretch>
        </p:blipFill>
        <p:spPr>
          <a:xfrm>
            <a:off x="722011" y="1385063"/>
            <a:ext cx="10747978" cy="403364"/>
          </a:xfrm>
          <a:prstGeom prst="rect">
            <a:avLst/>
          </a:prstGeom>
        </p:spPr>
      </p:pic>
      <p:pic>
        <p:nvPicPr>
          <p:cNvPr id="20" name="Picture 19">
            <a:extLst>
              <a:ext uri="{FF2B5EF4-FFF2-40B4-BE49-F238E27FC236}">
                <a16:creationId xmlns:a16="http://schemas.microsoft.com/office/drawing/2014/main" id="{B4E71B1D-3B2C-4924-AB3F-AFBD99EF12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345" y="2180980"/>
            <a:ext cx="4815208" cy="37075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8043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AC8D539E-1A49-483B-B3F8-2E183A30A6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7" name="Footer Placeholder 6">
            <a:extLst>
              <a:ext uri="{FF2B5EF4-FFF2-40B4-BE49-F238E27FC236}">
                <a16:creationId xmlns:a16="http://schemas.microsoft.com/office/drawing/2014/main" id="{B3127851-3BBA-462C-9111-0D02F41D099F}"/>
              </a:ext>
            </a:extLst>
          </p:cNvPr>
          <p:cNvSpPr>
            <a:spLocks noGrp="1"/>
          </p:cNvSpPr>
          <p:nvPr>
            <p:ph type="ftr" sz="quarter" idx="11"/>
          </p:nvPr>
        </p:nvSpPr>
        <p:spPr/>
        <p:txBody>
          <a:bodyPr/>
          <a:lstStyle/>
          <a:p>
            <a:r>
              <a:rPr lang="en-US"/>
              <a:t>Ignacio Majo - Data Scientist Jr. - Oracle Next Education</a:t>
            </a:r>
          </a:p>
        </p:txBody>
      </p:sp>
      <p:sp>
        <p:nvSpPr>
          <p:cNvPr id="13" name="TextBox 12">
            <a:extLst>
              <a:ext uri="{FF2B5EF4-FFF2-40B4-BE49-F238E27FC236}">
                <a16:creationId xmlns:a16="http://schemas.microsoft.com/office/drawing/2014/main" id="{DC02836D-2F45-4783-B31D-2AFDD1219E15}"/>
              </a:ext>
            </a:extLst>
          </p:cNvPr>
          <p:cNvSpPr txBox="1"/>
          <p:nvPr/>
        </p:nvSpPr>
        <p:spPr>
          <a:xfrm>
            <a:off x="612396" y="275193"/>
            <a:ext cx="11409028" cy="369332"/>
          </a:xfrm>
          <a:prstGeom prst="rect">
            <a:avLst/>
          </a:prstGeom>
          <a:noFill/>
        </p:spPr>
        <p:txBody>
          <a:bodyPr wrap="square" rtlCol="0">
            <a:spAutoFit/>
          </a:bodyPr>
          <a:lstStyle/>
          <a:p>
            <a:r>
              <a:rPr lang="es-419" dirty="0">
                <a:latin typeface="Segoe UI" panose="020B0502040204020203" pitchFamily="34" charset="0"/>
                <a:cs typeface="Segoe UI" panose="020B0502040204020203" pitchFamily="34" charset="0"/>
              </a:rPr>
              <a:t> </a:t>
            </a:r>
            <a:endParaRPr lang="en-US" dirty="0">
              <a:latin typeface="Segoe UI" panose="020B0502040204020203" pitchFamily="34" charset="0"/>
              <a:cs typeface="Segoe UI" panose="020B0502040204020203" pitchFamily="34" charset="0"/>
            </a:endParaRPr>
          </a:p>
        </p:txBody>
      </p:sp>
      <p:pic>
        <p:nvPicPr>
          <p:cNvPr id="17" name="Picture 16">
            <a:extLst>
              <a:ext uri="{FF2B5EF4-FFF2-40B4-BE49-F238E27FC236}">
                <a16:creationId xmlns:a16="http://schemas.microsoft.com/office/drawing/2014/main" id="{B74B9AE4-172F-472C-8A55-83D4FBFCC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92" y="2013303"/>
            <a:ext cx="11068016" cy="805419"/>
          </a:xfrm>
          <a:prstGeom prst="rect">
            <a:avLst/>
          </a:prstGeom>
        </p:spPr>
      </p:pic>
      <p:sp>
        <p:nvSpPr>
          <p:cNvPr id="18" name="Title 1">
            <a:extLst>
              <a:ext uri="{FF2B5EF4-FFF2-40B4-BE49-F238E27FC236}">
                <a16:creationId xmlns:a16="http://schemas.microsoft.com/office/drawing/2014/main" id="{3F3A4D37-9836-4D84-AD2D-96C071620131}"/>
              </a:ext>
            </a:extLst>
          </p:cNvPr>
          <p:cNvSpPr txBox="1">
            <a:spLocks/>
          </p:cNvSpPr>
          <p:nvPr/>
        </p:nvSpPr>
        <p:spPr>
          <a:xfrm>
            <a:off x="220561" y="92824"/>
            <a:ext cx="9728782"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Tipos de contrato:</a:t>
            </a:r>
            <a:endParaRPr lang="en-US" sz="4400" b="1" dirty="0">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2B6EDE0F-26C5-4DA1-A8B7-DBFF720E5E50}"/>
              </a:ext>
            </a:extLst>
          </p:cNvPr>
          <p:cNvSpPr txBox="1"/>
          <p:nvPr/>
        </p:nvSpPr>
        <p:spPr>
          <a:xfrm>
            <a:off x="394282" y="1204604"/>
            <a:ext cx="9211111" cy="461665"/>
          </a:xfrm>
          <a:prstGeom prst="rect">
            <a:avLst/>
          </a:prstGeom>
          <a:noFill/>
        </p:spPr>
        <p:txBody>
          <a:bodyPr wrap="square" rtlCol="0">
            <a:spAutoFit/>
          </a:bodyPr>
          <a:lstStyle/>
          <a:p>
            <a:r>
              <a:rPr lang="es-419" sz="2400" i="1" dirty="0">
                <a:latin typeface="Segoe UI" panose="020B0502040204020203" pitchFamily="34" charset="0"/>
                <a:cs typeface="Segoe UI" panose="020B0502040204020203" pitchFamily="34" charset="0"/>
              </a:rPr>
              <a:t>Contrato de dos años (Two year) y Contrato de un año (One year)</a:t>
            </a:r>
            <a:endParaRPr lang="en-US" sz="2400" i="1" dirty="0">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CB74243E-CB1A-4D52-987F-8C34DA394583}"/>
              </a:ext>
            </a:extLst>
          </p:cNvPr>
          <p:cNvSpPr txBox="1"/>
          <p:nvPr/>
        </p:nvSpPr>
        <p:spPr>
          <a:xfrm>
            <a:off x="394282" y="3229761"/>
            <a:ext cx="11526474" cy="2862322"/>
          </a:xfrm>
          <a:prstGeom prst="rect">
            <a:avLst/>
          </a:prstGeom>
          <a:noFill/>
        </p:spPr>
        <p:txBody>
          <a:bodyPr wrap="square" rtlCol="0">
            <a:spAutoFit/>
          </a:bodyPr>
          <a:lstStyle/>
          <a:p>
            <a:pPr marL="285750" indent="-285750">
              <a:buFont typeface="Arial" panose="020B0604020202020204" pitchFamily="34" charset="0"/>
              <a:buChar char="•"/>
            </a:pPr>
            <a:r>
              <a:rPr lang="es-ES" dirty="0"/>
              <a:t>Los resultados del modelo indican que, a medida que </a:t>
            </a:r>
            <a:r>
              <a:rPr lang="es-ES" b="1" dirty="0"/>
              <a:t>aumenta el compromiso contractual del cliente</a:t>
            </a:r>
            <a:r>
              <a:rPr lang="es-ES" dirty="0"/>
              <a:t>, las </a:t>
            </a:r>
            <a:r>
              <a:rPr lang="es-ES" b="1" dirty="0"/>
              <a:t>probabilidades relativas de abandono disminuyen</a:t>
            </a:r>
            <a:r>
              <a:rPr lang="es-ES" dirty="0"/>
              <a:t> significativamente en comparación con aquellos que eligen contratos mensuales (Contract </a:t>
            </a:r>
            <a:r>
              <a:rPr lang="es-ES" i="1" dirty="0"/>
              <a:t>Month-to-month</a:t>
            </a:r>
            <a:r>
              <a:rPr lang="es-ES" dirty="0"/>
              <a:t>, referencia del modelo).</a:t>
            </a:r>
          </a:p>
          <a:p>
            <a:pPr marL="285750" indent="-285750">
              <a:buFont typeface="Arial" panose="020B0604020202020204" pitchFamily="34" charset="0"/>
              <a:buChar char="•"/>
            </a:pPr>
            <a:endParaRPr lang="es-ES" dirty="0"/>
          </a:p>
          <a:p>
            <a:pPr marL="742950" lvl="1" indent="-285750">
              <a:buFontTx/>
              <a:buChar char="-"/>
            </a:pPr>
            <a:r>
              <a:rPr lang="es-ES" b="1" dirty="0"/>
              <a:t>Contrato de dos años</a:t>
            </a:r>
            <a:r>
              <a:rPr lang="es-ES" dirty="0"/>
              <a:t>: reduce la probabilidad relativa de evasión en un </a:t>
            </a:r>
            <a:r>
              <a:rPr lang="es-ES" b="1" dirty="0"/>
              <a:t>62.12%</a:t>
            </a:r>
            <a:r>
              <a:rPr lang="es-ES" dirty="0"/>
              <a:t>.</a:t>
            </a:r>
          </a:p>
          <a:p>
            <a:pPr marL="742950" lvl="1" indent="-285750">
              <a:buFontTx/>
              <a:buChar char="-"/>
            </a:pPr>
            <a:r>
              <a:rPr lang="es-ES" b="1" dirty="0"/>
              <a:t>Contrato de un año</a:t>
            </a:r>
            <a:r>
              <a:rPr lang="es-ES" dirty="0"/>
              <a:t>: reduce la probabilidad relativa de evasión en un </a:t>
            </a:r>
            <a:r>
              <a:rPr lang="es-ES" b="1" dirty="0"/>
              <a:t>38.1%</a:t>
            </a:r>
            <a:r>
              <a:rPr lang="es-ES" dirty="0"/>
              <a:t>.</a:t>
            </a:r>
          </a:p>
          <a:p>
            <a:pPr marL="285750" indent="-285750">
              <a:buFontTx/>
              <a:buChar char="-"/>
            </a:pPr>
            <a:endParaRPr lang="en-US" dirty="0"/>
          </a:p>
          <a:p>
            <a:pPr marL="285750" indent="-285750">
              <a:buFont typeface="Arial" panose="020B0604020202020204" pitchFamily="34" charset="0"/>
              <a:buChar char="•"/>
            </a:pPr>
            <a:r>
              <a:rPr lang="es-ES" dirty="0"/>
              <a:t>Esto sugiere que los </a:t>
            </a:r>
            <a:r>
              <a:rPr lang="es-ES" b="1" dirty="0"/>
              <a:t>contratos de mayor duración</a:t>
            </a:r>
            <a:r>
              <a:rPr lang="es-ES" dirty="0"/>
              <a:t> actúan como un </a:t>
            </a:r>
            <a:r>
              <a:rPr lang="es-ES" b="1" dirty="0"/>
              <a:t>importante factor de retención</a:t>
            </a:r>
            <a:r>
              <a:rPr lang="es-ES" dirty="0"/>
              <a:t>, lo que resalta la </a:t>
            </a:r>
            <a:r>
              <a:rPr lang="es-ES" b="1" dirty="0"/>
              <a:t>eficacia de políticas comerciales que incentiven acuerdos de largo plazo</a:t>
            </a:r>
            <a:r>
              <a:rPr lang="es-ES" dirty="0"/>
              <a:t> para reducir la tasa de cancelación.</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7000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D139C4B-920B-4558-B999-801E1ACE4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Footer Placeholder 4">
            <a:extLst>
              <a:ext uri="{FF2B5EF4-FFF2-40B4-BE49-F238E27FC236}">
                <a16:creationId xmlns:a16="http://schemas.microsoft.com/office/drawing/2014/main" id="{40EC73A2-1DCA-4F32-95C8-44C5FC1E0B84}"/>
              </a:ext>
            </a:extLst>
          </p:cNvPr>
          <p:cNvSpPr>
            <a:spLocks noGrp="1"/>
          </p:cNvSpPr>
          <p:nvPr>
            <p:ph type="ftr" sz="quarter" idx="11"/>
          </p:nvPr>
        </p:nvSpPr>
        <p:spPr/>
        <p:txBody>
          <a:bodyPr/>
          <a:lstStyle/>
          <a:p>
            <a:r>
              <a:rPr lang="en-US"/>
              <a:t>Ignacio Majo - Data Scientist Jr. - Oracle Next Education</a:t>
            </a:r>
          </a:p>
        </p:txBody>
      </p:sp>
      <p:pic>
        <p:nvPicPr>
          <p:cNvPr id="6" name="Content Placeholder 7">
            <a:extLst>
              <a:ext uri="{FF2B5EF4-FFF2-40B4-BE49-F238E27FC236}">
                <a16:creationId xmlns:a16="http://schemas.microsoft.com/office/drawing/2014/main" id="{C298682A-C23D-48E7-B774-0C768E7B6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385" y="2722119"/>
            <a:ext cx="5639228" cy="252306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2BE53DE2-24B8-4011-A20D-AE6933893971}"/>
              </a:ext>
            </a:extLst>
          </p:cNvPr>
          <p:cNvSpPr txBox="1"/>
          <p:nvPr/>
        </p:nvSpPr>
        <p:spPr>
          <a:xfrm>
            <a:off x="4236439" y="5366305"/>
            <a:ext cx="3719120" cy="369332"/>
          </a:xfrm>
          <a:prstGeom prst="rect">
            <a:avLst/>
          </a:prstGeom>
          <a:noFill/>
        </p:spPr>
        <p:txBody>
          <a:bodyPr wrap="square" rtlCol="0">
            <a:spAutoFit/>
          </a:bodyPr>
          <a:lstStyle/>
          <a:p>
            <a:r>
              <a:rPr lang="es-419" i="1" dirty="0"/>
              <a:t>Datos originales (antes del modelado)</a:t>
            </a:r>
            <a:endParaRPr lang="en-US" i="1" dirty="0"/>
          </a:p>
        </p:txBody>
      </p:sp>
      <p:sp>
        <p:nvSpPr>
          <p:cNvPr id="9" name="TextBox 8">
            <a:extLst>
              <a:ext uri="{FF2B5EF4-FFF2-40B4-BE49-F238E27FC236}">
                <a16:creationId xmlns:a16="http://schemas.microsoft.com/office/drawing/2014/main" id="{4CAAE4E5-7DE0-46F5-B6A1-A18A37B8D0EC}"/>
              </a:ext>
            </a:extLst>
          </p:cNvPr>
          <p:cNvSpPr txBox="1"/>
          <p:nvPr/>
        </p:nvSpPr>
        <p:spPr>
          <a:xfrm>
            <a:off x="605405" y="586957"/>
            <a:ext cx="10981189" cy="1200329"/>
          </a:xfrm>
          <a:prstGeom prst="rect">
            <a:avLst/>
          </a:prstGeom>
          <a:noFill/>
        </p:spPr>
        <p:txBody>
          <a:bodyPr wrap="square" rtlCol="0">
            <a:spAutoFit/>
          </a:bodyPr>
          <a:lstStyle/>
          <a:p>
            <a:pPr algn="ctr"/>
            <a:r>
              <a:rPr lang="es-ES" dirty="0">
                <a:latin typeface="Segoe UI" panose="020B0502040204020203" pitchFamily="34" charset="0"/>
                <a:cs typeface="Segoe UI" panose="020B0502040204020203" pitchFamily="34" charset="0"/>
              </a:rPr>
              <a:t>El peso otorgado a ambas variables confirma lo observado en la etapa exploratoria, donde se identificó que el 42.71% de los clientes con contratos mensuales (Contract </a:t>
            </a:r>
            <a:r>
              <a:rPr lang="es-ES" i="1" dirty="0">
                <a:latin typeface="Segoe UI" panose="020B0502040204020203" pitchFamily="34" charset="0"/>
                <a:cs typeface="Segoe UI" panose="020B0502040204020203" pitchFamily="34" charset="0"/>
              </a:rPr>
              <a:t>Month-to-month</a:t>
            </a:r>
            <a:r>
              <a:rPr lang="es-ES" dirty="0">
                <a:latin typeface="Segoe UI" panose="020B0502040204020203" pitchFamily="34" charset="0"/>
                <a:cs typeface="Segoe UI" panose="020B0502040204020203" pitchFamily="34" charset="0"/>
              </a:rPr>
              <a:t>) abandonaban la empresa.</a:t>
            </a:r>
            <a:br>
              <a:rPr lang="es-ES" dirty="0">
                <a:latin typeface="Segoe UI" panose="020B0502040204020203" pitchFamily="34" charset="0"/>
                <a:cs typeface="Segoe UI" panose="020B0502040204020203" pitchFamily="34" charset="0"/>
              </a:rPr>
            </a:br>
            <a:r>
              <a:rPr lang="es-ES" dirty="0">
                <a:latin typeface="Segoe UI" panose="020B0502040204020203" pitchFamily="34" charset="0"/>
                <a:cs typeface="Segoe UI" panose="020B0502040204020203" pitchFamily="34" charset="0"/>
              </a:rPr>
              <a:t>Este hallazgo resalta la importancia de diseñar políticas comerciales que incentiven compromisos contractuales de mediano o largo plazo, como una medida efectiva para reducir la tasa de evasión.</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10213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D139C4B-920B-4558-B999-801E1ACE4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7" name="Footer Placeholder 6">
            <a:extLst>
              <a:ext uri="{FF2B5EF4-FFF2-40B4-BE49-F238E27FC236}">
                <a16:creationId xmlns:a16="http://schemas.microsoft.com/office/drawing/2014/main" id="{9D6056F3-C9CB-4934-979F-FDF9C397E16D}"/>
              </a:ext>
            </a:extLst>
          </p:cNvPr>
          <p:cNvSpPr>
            <a:spLocks noGrp="1"/>
          </p:cNvSpPr>
          <p:nvPr>
            <p:ph type="ftr" sz="quarter" idx="11"/>
          </p:nvPr>
        </p:nvSpPr>
        <p:spPr/>
        <p:txBody>
          <a:bodyPr/>
          <a:lstStyle/>
          <a:p>
            <a:r>
              <a:rPr lang="en-US"/>
              <a:t>Ignacio Majo - Data Scientist Jr. - Oracle Next Education</a:t>
            </a:r>
          </a:p>
        </p:txBody>
      </p:sp>
      <p:pic>
        <p:nvPicPr>
          <p:cNvPr id="9" name="Picture 8">
            <a:extLst>
              <a:ext uri="{FF2B5EF4-FFF2-40B4-BE49-F238E27FC236}">
                <a16:creationId xmlns:a16="http://schemas.microsoft.com/office/drawing/2014/main" id="{08BAA76F-5559-449C-BA2A-1D25E1C46CB7}"/>
              </a:ext>
            </a:extLst>
          </p:cNvPr>
          <p:cNvPicPr>
            <a:picLocks noChangeAspect="1"/>
          </p:cNvPicPr>
          <p:nvPr/>
        </p:nvPicPr>
        <p:blipFill>
          <a:blip r:embed="rId3"/>
          <a:stretch>
            <a:fillRect/>
          </a:stretch>
        </p:blipFill>
        <p:spPr>
          <a:xfrm>
            <a:off x="557026" y="2116950"/>
            <a:ext cx="11077945" cy="398425"/>
          </a:xfrm>
          <a:prstGeom prst="rect">
            <a:avLst/>
          </a:prstGeom>
        </p:spPr>
      </p:pic>
      <p:sp>
        <p:nvSpPr>
          <p:cNvPr id="10" name="Title 1">
            <a:extLst>
              <a:ext uri="{FF2B5EF4-FFF2-40B4-BE49-F238E27FC236}">
                <a16:creationId xmlns:a16="http://schemas.microsoft.com/office/drawing/2014/main" id="{73F9CD5A-623F-4B0A-99DB-2F31E77915E8}"/>
              </a:ext>
            </a:extLst>
          </p:cNvPr>
          <p:cNvSpPr txBox="1">
            <a:spLocks/>
          </p:cNvSpPr>
          <p:nvPr/>
        </p:nvSpPr>
        <p:spPr>
          <a:xfrm>
            <a:off x="438675" y="487905"/>
            <a:ext cx="9728782"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Servicio Telefónico (Phone Service):</a:t>
            </a:r>
            <a:endParaRPr lang="en-US" sz="4400" b="1" dirty="0">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A1F795AC-3BF4-45E8-B5A1-D2173C59FFB4}"/>
              </a:ext>
            </a:extLst>
          </p:cNvPr>
          <p:cNvSpPr txBox="1"/>
          <p:nvPr/>
        </p:nvSpPr>
        <p:spPr>
          <a:xfrm>
            <a:off x="882241" y="3039469"/>
            <a:ext cx="10427516" cy="2031325"/>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El servicio telefónico actúa como un fuerte factor protector frente al abandono. Su presencia </a:t>
            </a:r>
            <a:r>
              <a:rPr lang="es-ES" b="1" dirty="0">
                <a:latin typeface="Segoe UI" panose="020B0502040204020203" pitchFamily="34" charset="0"/>
                <a:cs typeface="Segoe UI" panose="020B0502040204020203" pitchFamily="34" charset="0"/>
              </a:rPr>
              <a:t>reduce en un 52.81% las probabilidades relativas de cancelación</a:t>
            </a:r>
            <a:r>
              <a:rPr lang="es-ES" dirty="0">
                <a:latin typeface="Segoe UI" panose="020B0502040204020203" pitchFamily="34" charset="0"/>
                <a:cs typeface="Segoe UI" panose="020B0502040204020203" pitchFamily="34" charset="0"/>
              </a:rPr>
              <a:t>, en comparación con los clientes que no disponen de este servicio.</a:t>
            </a:r>
          </a:p>
          <a:p>
            <a:pPr marL="285750" indent="-285750">
              <a:buFont typeface="Arial" panose="020B0604020202020204" pitchFamily="34" charset="0"/>
              <a:buChar char="•"/>
            </a:pPr>
            <a:endParaRPr lang="es-E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Este resultado sugiere un </a:t>
            </a:r>
            <a:r>
              <a:rPr lang="es-ES" b="1" dirty="0">
                <a:latin typeface="Segoe UI" panose="020B0502040204020203" pitchFamily="34" charset="0"/>
                <a:cs typeface="Segoe UI" panose="020B0502040204020203" pitchFamily="34" charset="0"/>
              </a:rPr>
              <a:t>alto nivel de satisfacción percibido en relación al servicio telefónico</a:t>
            </a:r>
            <a:r>
              <a:rPr lang="es-ES" dirty="0">
                <a:latin typeface="Segoe UI" panose="020B0502040204020203" pitchFamily="34" charset="0"/>
                <a:cs typeface="Segoe UI" panose="020B0502040204020203" pitchFamily="34" charset="0"/>
              </a:rPr>
              <a:t>, lo cual lo posiciona como un </a:t>
            </a:r>
            <a:r>
              <a:rPr lang="es-ES" b="1" dirty="0">
                <a:latin typeface="Segoe UI" panose="020B0502040204020203" pitchFamily="34" charset="0"/>
                <a:cs typeface="Segoe UI" panose="020B0502040204020203" pitchFamily="34" charset="0"/>
              </a:rPr>
              <a:t>posible eje de fidelización</a:t>
            </a:r>
            <a:r>
              <a:rPr lang="es-ES" dirty="0">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285430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D139C4B-920B-4558-B999-801E1ACE4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Footer Placeholder 4">
            <a:extLst>
              <a:ext uri="{FF2B5EF4-FFF2-40B4-BE49-F238E27FC236}">
                <a16:creationId xmlns:a16="http://schemas.microsoft.com/office/drawing/2014/main" id="{A8984701-1512-4A1D-9FAE-6E0184F128DA}"/>
              </a:ext>
            </a:extLst>
          </p:cNvPr>
          <p:cNvSpPr>
            <a:spLocks noGrp="1"/>
          </p:cNvSpPr>
          <p:nvPr>
            <p:ph type="ftr" sz="quarter" idx="11"/>
          </p:nvPr>
        </p:nvSpPr>
        <p:spPr/>
        <p:txBody>
          <a:bodyPr/>
          <a:lstStyle/>
          <a:p>
            <a:r>
              <a:rPr lang="en-US"/>
              <a:t>Ignacio Majo - Data Scientist Jr. - Oracle Next Education</a:t>
            </a:r>
          </a:p>
        </p:txBody>
      </p:sp>
      <p:pic>
        <p:nvPicPr>
          <p:cNvPr id="6" name="Content Placeholder 6">
            <a:extLst>
              <a:ext uri="{FF2B5EF4-FFF2-40B4-BE49-F238E27FC236}">
                <a16:creationId xmlns:a16="http://schemas.microsoft.com/office/drawing/2014/main" id="{F2F2F739-9342-489A-BAD1-24F53618AA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938" y="2347049"/>
            <a:ext cx="5806124" cy="319189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740A1D4-0043-4AC8-8679-55D196A4B9A4}"/>
              </a:ext>
            </a:extLst>
          </p:cNvPr>
          <p:cNvSpPr txBox="1"/>
          <p:nvPr/>
        </p:nvSpPr>
        <p:spPr>
          <a:xfrm>
            <a:off x="4236439" y="5677593"/>
            <a:ext cx="3719120" cy="369332"/>
          </a:xfrm>
          <a:prstGeom prst="rect">
            <a:avLst/>
          </a:prstGeom>
          <a:noFill/>
        </p:spPr>
        <p:txBody>
          <a:bodyPr wrap="square" rtlCol="0">
            <a:spAutoFit/>
          </a:bodyPr>
          <a:lstStyle/>
          <a:p>
            <a:r>
              <a:rPr lang="es-419" i="1" dirty="0"/>
              <a:t>Datos originales (antes del modelado)</a:t>
            </a:r>
            <a:endParaRPr lang="en-US" i="1" dirty="0"/>
          </a:p>
        </p:txBody>
      </p:sp>
      <p:sp>
        <p:nvSpPr>
          <p:cNvPr id="8" name="TextBox 7">
            <a:extLst>
              <a:ext uri="{FF2B5EF4-FFF2-40B4-BE49-F238E27FC236}">
                <a16:creationId xmlns:a16="http://schemas.microsoft.com/office/drawing/2014/main" id="{300C2B68-C607-4657-8A52-02C4D6342A5C}"/>
              </a:ext>
            </a:extLst>
          </p:cNvPr>
          <p:cNvSpPr txBox="1"/>
          <p:nvPr/>
        </p:nvSpPr>
        <p:spPr>
          <a:xfrm>
            <a:off x="181760" y="383699"/>
            <a:ext cx="11828477" cy="1477328"/>
          </a:xfrm>
          <a:prstGeom prst="rect">
            <a:avLst/>
          </a:prstGeom>
          <a:noFill/>
        </p:spPr>
        <p:txBody>
          <a:bodyPr wrap="square" rtlCol="0">
            <a:spAutoFit/>
          </a:bodyPr>
          <a:lstStyle/>
          <a:p>
            <a:pPr algn="ctr"/>
            <a:r>
              <a:rPr lang="es-ES" dirty="0">
                <a:latin typeface="Segoe UI" panose="020B0502040204020203" pitchFamily="34" charset="0"/>
                <a:cs typeface="Segoe UI" panose="020B0502040204020203" pitchFamily="34" charset="0"/>
              </a:rPr>
              <a:t>Este hallazgo contradice la hipótesis planteada en la etapa de exploración, donde, al observar una distribución simétrica entre clientes con y sin servicio telefónico en ambas clases (Retención y Abandono), se concluyó que dicha variable no era un factor determinante. Sin embargo, el modelo final la posiciona como el tercer mayor protector frente a la evasión, lo que sugiere que el servicio telefónico podría representar un eje central en las estrategias de fidelización y campañas de retención.</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03095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D139C4B-920B-4558-B999-801E1ACE4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Footer Placeholder 4">
            <a:extLst>
              <a:ext uri="{FF2B5EF4-FFF2-40B4-BE49-F238E27FC236}">
                <a16:creationId xmlns:a16="http://schemas.microsoft.com/office/drawing/2014/main" id="{F2314A6A-B8AA-4D98-BC49-C843E1AE521C}"/>
              </a:ext>
            </a:extLst>
          </p:cNvPr>
          <p:cNvSpPr>
            <a:spLocks noGrp="1"/>
          </p:cNvSpPr>
          <p:nvPr>
            <p:ph type="ftr" sz="quarter" idx="11"/>
          </p:nvPr>
        </p:nvSpPr>
        <p:spPr/>
        <p:txBody>
          <a:bodyPr/>
          <a:lstStyle/>
          <a:p>
            <a:r>
              <a:rPr lang="en-US"/>
              <a:t>Ignacio Majo - Data Scientist Jr. - Oracle Next Education</a:t>
            </a:r>
          </a:p>
        </p:txBody>
      </p:sp>
      <p:pic>
        <p:nvPicPr>
          <p:cNvPr id="7" name="Picture 6">
            <a:extLst>
              <a:ext uri="{FF2B5EF4-FFF2-40B4-BE49-F238E27FC236}">
                <a16:creationId xmlns:a16="http://schemas.microsoft.com/office/drawing/2014/main" id="{A5972E3A-B222-4B45-9139-2160A985AAAC}"/>
              </a:ext>
            </a:extLst>
          </p:cNvPr>
          <p:cNvPicPr>
            <a:picLocks noChangeAspect="1"/>
          </p:cNvPicPr>
          <p:nvPr/>
        </p:nvPicPr>
        <p:blipFill>
          <a:blip r:embed="rId3"/>
          <a:stretch>
            <a:fillRect/>
          </a:stretch>
        </p:blipFill>
        <p:spPr>
          <a:xfrm>
            <a:off x="618131" y="1999718"/>
            <a:ext cx="10955736" cy="762958"/>
          </a:xfrm>
          <a:prstGeom prst="rect">
            <a:avLst/>
          </a:prstGeom>
        </p:spPr>
      </p:pic>
      <p:sp>
        <p:nvSpPr>
          <p:cNvPr id="8" name="Title 1">
            <a:extLst>
              <a:ext uri="{FF2B5EF4-FFF2-40B4-BE49-F238E27FC236}">
                <a16:creationId xmlns:a16="http://schemas.microsoft.com/office/drawing/2014/main" id="{A6F947AF-9366-4892-8498-26A98523FB2E}"/>
              </a:ext>
            </a:extLst>
          </p:cNvPr>
          <p:cNvSpPr txBox="1">
            <a:spLocks/>
          </p:cNvSpPr>
          <p:nvPr/>
        </p:nvSpPr>
        <p:spPr>
          <a:xfrm>
            <a:off x="438675" y="228189"/>
            <a:ext cx="9728782"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Servicio adicionales:</a:t>
            </a:r>
            <a:endParaRPr lang="en-US" sz="4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1E9B48E2-49D5-40C0-946F-E0BD3DEC9497}"/>
              </a:ext>
            </a:extLst>
          </p:cNvPr>
          <p:cNvSpPr txBox="1"/>
          <p:nvPr/>
        </p:nvSpPr>
        <p:spPr>
          <a:xfrm>
            <a:off x="768990" y="1278865"/>
            <a:ext cx="10654019" cy="461665"/>
          </a:xfrm>
          <a:prstGeom prst="rect">
            <a:avLst/>
          </a:prstGeom>
          <a:noFill/>
        </p:spPr>
        <p:txBody>
          <a:bodyPr wrap="square" rtlCol="0">
            <a:spAutoFit/>
          </a:bodyPr>
          <a:lstStyle/>
          <a:p>
            <a:r>
              <a:rPr lang="es-419" sz="2400" i="1" dirty="0">
                <a:latin typeface="Segoe UI" panose="020B0502040204020203" pitchFamily="34" charset="0"/>
                <a:cs typeface="Segoe UI" panose="020B0502040204020203" pitchFamily="34" charset="0"/>
              </a:rPr>
              <a:t>Soporte Técnico (Tech Support) y Seguridad Online (Online Security)</a:t>
            </a:r>
            <a:endParaRPr lang="en-US" sz="2400" i="1"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B633B50A-832A-40A5-BFFC-FD7A7A4A91F9}"/>
              </a:ext>
            </a:extLst>
          </p:cNvPr>
          <p:cNvSpPr txBox="1"/>
          <p:nvPr/>
        </p:nvSpPr>
        <p:spPr>
          <a:xfrm>
            <a:off x="961938" y="3028156"/>
            <a:ext cx="9706062" cy="2862322"/>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La </a:t>
            </a:r>
            <a:r>
              <a:rPr lang="es-ES" b="1" dirty="0">
                <a:latin typeface="Segoe UI" panose="020B0502040204020203" pitchFamily="34" charset="0"/>
                <a:cs typeface="Segoe UI" panose="020B0502040204020203" pitchFamily="34" charset="0"/>
              </a:rPr>
              <a:t>contratación de servicios adicionales</a:t>
            </a:r>
            <a:r>
              <a:rPr lang="es-ES" dirty="0">
                <a:latin typeface="Segoe UI" panose="020B0502040204020203" pitchFamily="34" charset="0"/>
                <a:cs typeface="Segoe UI" panose="020B0502040204020203" pitchFamily="34" charset="0"/>
              </a:rPr>
              <a:t>, particularmente el soporte técnico y la seguridad online, se asocia a una </a:t>
            </a:r>
            <a:r>
              <a:rPr lang="es-ES" b="1" dirty="0">
                <a:latin typeface="Segoe UI" panose="020B0502040204020203" pitchFamily="34" charset="0"/>
                <a:cs typeface="Segoe UI" panose="020B0502040204020203" pitchFamily="34" charset="0"/>
              </a:rPr>
              <a:t>reducción significativa en la probabilidad de abandono del cliente</a:t>
            </a:r>
            <a:r>
              <a:rPr lang="es-ES" dirty="0">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endParaRPr lang="es-ES" dirty="0">
              <a:latin typeface="Segoe UI" panose="020B0502040204020203" pitchFamily="34" charset="0"/>
              <a:cs typeface="Segoe UI" panose="020B0502040204020203" pitchFamily="34" charset="0"/>
            </a:endParaRPr>
          </a:p>
          <a:p>
            <a:r>
              <a:rPr lang="es-ES" b="1" dirty="0">
                <a:latin typeface="Segoe UI" panose="020B0502040204020203" pitchFamily="34" charset="0"/>
                <a:cs typeface="Segoe UI" panose="020B0502040204020203" pitchFamily="34" charset="0"/>
              </a:rPr>
              <a:t>	- Soporte técnico</a:t>
            </a:r>
            <a:r>
              <a:rPr lang="es-ES" dirty="0">
                <a:latin typeface="Segoe UI" panose="020B0502040204020203" pitchFamily="34" charset="0"/>
                <a:cs typeface="Segoe UI" panose="020B0502040204020203" pitchFamily="34" charset="0"/>
              </a:rPr>
              <a:t>: disminuye la probabilidad relativa de evasión en </a:t>
            </a:r>
            <a:r>
              <a:rPr lang="es-ES" b="1" dirty="0">
                <a:latin typeface="Segoe UI" panose="020B0502040204020203" pitchFamily="34" charset="0"/>
                <a:cs typeface="Segoe UI" panose="020B0502040204020203" pitchFamily="34" charset="0"/>
              </a:rPr>
              <a:t>35.28%</a:t>
            </a:r>
            <a:r>
              <a:rPr lang="es-ES" dirty="0">
                <a:latin typeface="Segoe UI" panose="020B0502040204020203" pitchFamily="34" charset="0"/>
                <a:cs typeface="Segoe UI" panose="020B0502040204020203" pitchFamily="34" charset="0"/>
              </a:rPr>
              <a:t>.</a:t>
            </a:r>
          </a:p>
          <a:p>
            <a:endParaRPr lang="es-ES" dirty="0">
              <a:latin typeface="Segoe UI" panose="020B0502040204020203" pitchFamily="34" charset="0"/>
              <a:cs typeface="Segoe UI" panose="020B0502040204020203" pitchFamily="34" charset="0"/>
            </a:endParaRPr>
          </a:p>
          <a:p>
            <a:r>
              <a:rPr lang="es-ES" b="1" dirty="0">
                <a:latin typeface="Segoe UI" panose="020B0502040204020203" pitchFamily="34" charset="0"/>
                <a:cs typeface="Segoe UI" panose="020B0502040204020203" pitchFamily="34" charset="0"/>
              </a:rPr>
              <a:t>	- Seguridad online</a:t>
            </a:r>
            <a:r>
              <a:rPr lang="es-ES" dirty="0">
                <a:latin typeface="Segoe UI" panose="020B0502040204020203" pitchFamily="34" charset="0"/>
                <a:cs typeface="Segoe UI" panose="020B0502040204020203" pitchFamily="34" charset="0"/>
              </a:rPr>
              <a:t>: disminuye la probabilidad relativa de evasión en </a:t>
            </a:r>
            <a:r>
              <a:rPr lang="es-ES" b="1" dirty="0">
                <a:latin typeface="Segoe UI" panose="020B0502040204020203" pitchFamily="34" charset="0"/>
                <a:cs typeface="Segoe UI" panose="020B0502040204020203" pitchFamily="34" charset="0"/>
              </a:rPr>
              <a:t>35.12%</a:t>
            </a:r>
            <a:r>
              <a:rPr lang="es-ES" dirty="0">
                <a:latin typeface="Segoe UI" panose="020B0502040204020203" pitchFamily="34" charset="0"/>
                <a:cs typeface="Segoe UI" panose="020B0502040204020203" pitchFamily="34" charset="0"/>
              </a:rPr>
              <a:t>.</a:t>
            </a:r>
          </a:p>
          <a:p>
            <a:endParaRPr lang="es-E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419"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35688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r>
              <a:rPr lang="es-419" dirty="0"/>
              <a:t>.</a:t>
            </a:r>
            <a:endParaRPr lang="en-US" dirty="0"/>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D139C4B-920B-4558-B999-801E1ACE4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Footer Placeholder 4">
            <a:extLst>
              <a:ext uri="{FF2B5EF4-FFF2-40B4-BE49-F238E27FC236}">
                <a16:creationId xmlns:a16="http://schemas.microsoft.com/office/drawing/2014/main" id="{18E3A549-56D2-4252-BFE0-143B43FAD95C}"/>
              </a:ext>
            </a:extLst>
          </p:cNvPr>
          <p:cNvSpPr>
            <a:spLocks noGrp="1"/>
          </p:cNvSpPr>
          <p:nvPr>
            <p:ph type="ftr" sz="quarter" idx="11"/>
          </p:nvPr>
        </p:nvSpPr>
        <p:spPr/>
        <p:txBody>
          <a:bodyPr/>
          <a:lstStyle/>
          <a:p>
            <a:r>
              <a:rPr lang="en-US"/>
              <a:t>Ignacio Majo - Data Scientist Jr. - Oracle Next Education</a:t>
            </a:r>
          </a:p>
        </p:txBody>
      </p:sp>
      <p:pic>
        <p:nvPicPr>
          <p:cNvPr id="7" name="Picture 6">
            <a:extLst>
              <a:ext uri="{FF2B5EF4-FFF2-40B4-BE49-F238E27FC236}">
                <a16:creationId xmlns:a16="http://schemas.microsoft.com/office/drawing/2014/main" id="{A57391DB-9868-4F8F-ADFA-89B5D996FA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971" y="2315362"/>
            <a:ext cx="4898058" cy="354686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057C2095-220F-4B5C-8554-6EA1DE26878F}"/>
              </a:ext>
            </a:extLst>
          </p:cNvPr>
          <p:cNvSpPr txBox="1"/>
          <p:nvPr/>
        </p:nvSpPr>
        <p:spPr>
          <a:xfrm>
            <a:off x="637564" y="383553"/>
            <a:ext cx="11115413" cy="1200329"/>
          </a:xfrm>
          <a:prstGeom prst="rect">
            <a:avLst/>
          </a:prstGeom>
          <a:noFill/>
        </p:spPr>
        <p:txBody>
          <a:bodyPr wrap="square" rtlCol="0">
            <a:spAutoFit/>
          </a:bodyPr>
          <a:lstStyle/>
          <a:p>
            <a:pPr algn="ctr"/>
            <a:r>
              <a:rPr lang="es-419" dirty="0">
                <a:latin typeface="Segoe UI" panose="020B0502040204020203" pitchFamily="34" charset="0"/>
                <a:cs typeface="Segoe UI" panose="020B0502040204020203" pitchFamily="34" charset="0"/>
              </a:rPr>
              <a:t>Si bien en la etapa de exploración se planteó que mientras más servicios tuviese un cliente, menos propenso era a abandonar la empresa, a través del presente análisis se determinó que no depende directamente de la cantidad, sino del tipo de servicio, ya que, Seguridad Online y Tech Support actúan como protectores, pero el servicio de Streaming de Películas es un factor de riesgo.</a:t>
            </a:r>
            <a:endParaRPr lang="en-US"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5B6AC23B-CF7F-40A3-BE53-B4A9867DDA6E}"/>
              </a:ext>
            </a:extLst>
          </p:cNvPr>
          <p:cNvSpPr txBox="1"/>
          <p:nvPr/>
        </p:nvSpPr>
        <p:spPr>
          <a:xfrm>
            <a:off x="4236440" y="5862231"/>
            <a:ext cx="3719120" cy="369332"/>
          </a:xfrm>
          <a:prstGeom prst="rect">
            <a:avLst/>
          </a:prstGeom>
          <a:noFill/>
        </p:spPr>
        <p:txBody>
          <a:bodyPr wrap="square" rtlCol="0">
            <a:spAutoFit/>
          </a:bodyPr>
          <a:lstStyle/>
          <a:p>
            <a:r>
              <a:rPr lang="es-419" i="1" dirty="0"/>
              <a:t>Datos originales (antes del modelado)</a:t>
            </a:r>
            <a:endParaRPr lang="en-US" i="1" dirty="0"/>
          </a:p>
        </p:txBody>
      </p:sp>
    </p:spTree>
    <p:extLst>
      <p:ext uri="{BB962C8B-B14F-4D97-AF65-F5344CB8AC3E}">
        <p14:creationId xmlns:p14="http://schemas.microsoft.com/office/powerpoint/2010/main" val="4072875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A23C1E32-0E2D-46AA-914C-B5CF8B76F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0121"/>
          </a:xfrm>
          <a:prstGeom prst="rect">
            <a:avLst/>
          </a:prstGeom>
        </p:spPr>
      </p:pic>
      <p:sp>
        <p:nvSpPr>
          <p:cNvPr id="2" name="Title 1">
            <a:extLst>
              <a:ext uri="{FF2B5EF4-FFF2-40B4-BE49-F238E27FC236}">
                <a16:creationId xmlns:a16="http://schemas.microsoft.com/office/drawing/2014/main" id="{C67D669C-7DD4-4E18-BEA3-4FDBA5F23229}"/>
              </a:ext>
            </a:extLst>
          </p:cNvPr>
          <p:cNvSpPr>
            <a:spLocks noGrp="1"/>
          </p:cNvSpPr>
          <p:nvPr>
            <p:ph type="title"/>
          </p:nvPr>
        </p:nvSpPr>
        <p:spPr>
          <a:xfrm>
            <a:off x="838200" y="344220"/>
            <a:ext cx="10515600" cy="1325563"/>
          </a:xfrm>
        </p:spPr>
        <p:txBody>
          <a:bodyPr>
            <a:normAutofit/>
          </a:bodyPr>
          <a:lstStyle/>
          <a:p>
            <a:pPr algn="ctr"/>
            <a:r>
              <a:rPr lang="es-419" sz="6000" b="1" dirty="0">
                <a:latin typeface="Segoe UI" panose="020B0502040204020203" pitchFamily="34" charset="0"/>
                <a:cs typeface="Segoe UI" panose="020B0502040204020203" pitchFamily="34" charset="0"/>
              </a:rPr>
              <a:t>Resumen</a:t>
            </a:r>
            <a:r>
              <a:rPr lang="es-419" sz="4000" b="1" dirty="0">
                <a:latin typeface="Segoe UI" panose="020B0502040204020203" pitchFamily="34" charset="0"/>
                <a:cs typeface="Segoe UI" panose="020B0502040204020203" pitchFamily="34" charset="0"/>
              </a:rPr>
              <a:t> </a:t>
            </a:r>
            <a:r>
              <a:rPr lang="es-419" sz="6000" b="1" dirty="0">
                <a:latin typeface="Segoe UI" panose="020B0502040204020203" pitchFamily="34" charset="0"/>
                <a:cs typeface="Segoe UI" panose="020B0502040204020203" pitchFamily="34" charset="0"/>
              </a:rPr>
              <a:t>Ejecutivo</a:t>
            </a:r>
            <a:endParaRPr lang="en-US" sz="6000" b="1" dirty="0">
              <a:latin typeface="Segoe UI" panose="020B0502040204020203" pitchFamily="34" charset="0"/>
              <a:cs typeface="Segoe UI" panose="020B0502040204020203" pitchFamily="34" charset="0"/>
            </a:endParaRPr>
          </a:p>
        </p:txBody>
      </p:sp>
      <p:sp>
        <p:nvSpPr>
          <p:cNvPr id="4" name="Footer Placeholder 3">
            <a:extLst>
              <a:ext uri="{FF2B5EF4-FFF2-40B4-BE49-F238E27FC236}">
                <a16:creationId xmlns:a16="http://schemas.microsoft.com/office/drawing/2014/main" id="{41C33A1F-DC35-463F-9A74-506C8769363A}"/>
              </a:ext>
            </a:extLst>
          </p:cNvPr>
          <p:cNvSpPr>
            <a:spLocks noGrp="1"/>
          </p:cNvSpPr>
          <p:nvPr>
            <p:ph type="ftr" sz="quarter" idx="11"/>
          </p:nvPr>
        </p:nvSpPr>
        <p:spPr/>
        <p:txBody>
          <a:bodyPr/>
          <a:lstStyle/>
          <a:p>
            <a:r>
              <a:rPr lang="en-US"/>
              <a:t>Ignacio Majo - Data Scientist Jr - Oracle Next Education</a:t>
            </a:r>
          </a:p>
        </p:txBody>
      </p:sp>
      <p:pic>
        <p:nvPicPr>
          <p:cNvPr id="6" name="Picture 5">
            <a:extLst>
              <a:ext uri="{FF2B5EF4-FFF2-40B4-BE49-F238E27FC236}">
                <a16:creationId xmlns:a16="http://schemas.microsoft.com/office/drawing/2014/main" id="{6ADC13EC-7CDE-4982-B87A-352D8FD8E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56" y="2098675"/>
            <a:ext cx="5314950" cy="4257675"/>
          </a:xfrm>
          <a:prstGeom prst="rect">
            <a:avLst/>
          </a:prstGeom>
        </p:spPr>
      </p:pic>
    </p:spTree>
    <p:extLst>
      <p:ext uri="{BB962C8B-B14F-4D97-AF65-F5344CB8AC3E}">
        <p14:creationId xmlns:p14="http://schemas.microsoft.com/office/powerpoint/2010/main" val="221959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D139C4B-920B-4558-B999-801E1ACE4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Footer Placeholder 4">
            <a:extLst>
              <a:ext uri="{FF2B5EF4-FFF2-40B4-BE49-F238E27FC236}">
                <a16:creationId xmlns:a16="http://schemas.microsoft.com/office/drawing/2014/main" id="{2F9F83BF-2D3C-472D-B3FC-06B29D8447DF}"/>
              </a:ext>
            </a:extLst>
          </p:cNvPr>
          <p:cNvSpPr>
            <a:spLocks noGrp="1"/>
          </p:cNvSpPr>
          <p:nvPr>
            <p:ph type="ftr" sz="quarter" idx="11"/>
          </p:nvPr>
        </p:nvSpPr>
        <p:spPr/>
        <p:txBody>
          <a:bodyPr/>
          <a:lstStyle/>
          <a:p>
            <a:r>
              <a:rPr lang="en-US"/>
              <a:t>Ignacio Majo - Data Scientist Jr. - Oracle Next Education</a:t>
            </a:r>
          </a:p>
        </p:txBody>
      </p:sp>
      <p:sp>
        <p:nvSpPr>
          <p:cNvPr id="6" name="TextBox 5">
            <a:extLst>
              <a:ext uri="{FF2B5EF4-FFF2-40B4-BE49-F238E27FC236}">
                <a16:creationId xmlns:a16="http://schemas.microsoft.com/office/drawing/2014/main" id="{9E3E7413-CC91-4EB3-AF32-955F2177BD1C}"/>
              </a:ext>
            </a:extLst>
          </p:cNvPr>
          <p:cNvSpPr txBox="1"/>
          <p:nvPr/>
        </p:nvSpPr>
        <p:spPr>
          <a:xfrm>
            <a:off x="341152" y="497933"/>
            <a:ext cx="11509695" cy="5509200"/>
          </a:xfrm>
          <a:prstGeom prst="rect">
            <a:avLst/>
          </a:prstGeom>
          <a:noFill/>
        </p:spPr>
        <p:txBody>
          <a:bodyPr wrap="square" rtlCol="0">
            <a:spAutoFit/>
          </a:bodyPr>
          <a:lstStyle/>
          <a:p>
            <a:pPr marL="285750" indent="-285750">
              <a:buFont typeface="Arial" panose="020B0604020202020204" pitchFamily="34" charset="0"/>
              <a:buChar char="•"/>
            </a:pPr>
            <a:r>
              <a:rPr lang="es-ES" sz="1600" dirty="0">
                <a:latin typeface="Segoe UI" panose="020B0502040204020203" pitchFamily="34" charset="0"/>
                <a:cs typeface="Segoe UI" panose="020B0502040204020203" pitchFamily="34" charset="0"/>
              </a:rPr>
              <a:t>Se ha desarrollado una herramienta predictiva basada en modelos de Machine Learning capaz de identificar correctamente hasta </a:t>
            </a:r>
            <a:r>
              <a:rPr lang="es-ES" sz="1600" b="1" dirty="0">
                <a:latin typeface="Segoe UI" panose="020B0502040204020203" pitchFamily="34" charset="0"/>
                <a:cs typeface="Segoe UI" panose="020B0502040204020203" pitchFamily="34" charset="0"/>
              </a:rPr>
              <a:t>7 de cada 10 clientes que abandonan</a:t>
            </a:r>
            <a:r>
              <a:rPr lang="es-ES" sz="1600" dirty="0">
                <a:latin typeface="Segoe UI" panose="020B0502040204020203" pitchFamily="34" charset="0"/>
                <a:cs typeface="Segoe UI" panose="020B0502040204020203" pitchFamily="34" charset="0"/>
              </a:rPr>
              <a:t> la empresa, permitiendo </a:t>
            </a:r>
            <a:r>
              <a:rPr lang="es-ES" sz="1600" b="1" dirty="0">
                <a:latin typeface="Segoe UI" panose="020B0502040204020203" pitchFamily="34" charset="0"/>
                <a:cs typeface="Segoe UI" panose="020B0502040204020203" pitchFamily="34" charset="0"/>
              </a:rPr>
              <a:t>anticipar cancelaciones de servicio y actuar de forma proactiva</a:t>
            </a:r>
            <a:r>
              <a:rPr lang="es-ES" sz="1600" dirty="0">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endParaRPr lang="es-419" sz="16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sz="1600" dirty="0">
                <a:latin typeface="Segoe UI" panose="020B0502040204020203" pitchFamily="34" charset="0"/>
                <a:cs typeface="Segoe UI" panose="020B0502040204020203" pitchFamily="34" charset="0"/>
              </a:rPr>
              <a:t>Si bien la evasión se concentra en las </a:t>
            </a:r>
            <a:r>
              <a:rPr lang="es-ES" sz="1600" b="1" dirty="0">
                <a:latin typeface="Segoe UI" panose="020B0502040204020203" pitchFamily="34" charset="0"/>
                <a:cs typeface="Segoe UI" panose="020B0502040204020203" pitchFamily="34" charset="0"/>
              </a:rPr>
              <a:t>etapas tempranas del ciclo de vida del cliente</a:t>
            </a:r>
            <a:r>
              <a:rPr lang="es-ES" sz="1600" dirty="0">
                <a:latin typeface="Segoe UI" panose="020B0502040204020203" pitchFamily="34" charset="0"/>
                <a:cs typeface="Segoe UI" panose="020B0502040204020203" pitchFamily="34" charset="0"/>
              </a:rPr>
              <a:t>, se detecta una </a:t>
            </a:r>
            <a:r>
              <a:rPr lang="es-ES" sz="1600" b="1" dirty="0">
                <a:latin typeface="Segoe UI" panose="020B0502040204020203" pitchFamily="34" charset="0"/>
                <a:cs typeface="Segoe UI" panose="020B0502040204020203" pitchFamily="34" charset="0"/>
              </a:rPr>
              <a:t>anomalía preocupante</a:t>
            </a:r>
            <a:r>
              <a:rPr lang="es-ES" sz="1600" dirty="0">
                <a:latin typeface="Segoe UI" panose="020B0502040204020203" pitchFamily="34" charset="0"/>
                <a:cs typeface="Segoe UI" panose="020B0502040204020203" pitchFamily="34" charset="0"/>
              </a:rPr>
              <a:t>: clientes de </a:t>
            </a:r>
            <a:r>
              <a:rPr lang="es-ES" sz="1600" b="1" dirty="0">
                <a:latin typeface="Segoe UI" panose="020B0502040204020203" pitchFamily="34" charset="0"/>
                <a:cs typeface="Segoe UI" panose="020B0502040204020203" pitchFamily="34" charset="0"/>
              </a:rPr>
              <a:t>larga antigüedad y alto valor</a:t>
            </a:r>
            <a:r>
              <a:rPr lang="es-ES" sz="1600" dirty="0">
                <a:latin typeface="Segoe UI" panose="020B0502040204020203" pitchFamily="34" charset="0"/>
                <a:cs typeface="Segoe UI" panose="020B0502040204020203" pitchFamily="34" charset="0"/>
              </a:rPr>
              <a:t> también deciden cancelar el servicio. Este grupo contradice los patrones generales y requiere ser analizado con mayor profundidad, especialmente considerando que la variable </a:t>
            </a:r>
            <a:r>
              <a:rPr lang="es-ES" sz="1600" b="1" dirty="0">
                <a:latin typeface="Segoe UI" panose="020B0502040204020203" pitchFamily="34" charset="0"/>
                <a:cs typeface="Segoe UI" panose="020B0502040204020203" pitchFamily="34" charset="0"/>
              </a:rPr>
              <a:t>Antigüedad (Tenure)</a:t>
            </a:r>
            <a:r>
              <a:rPr lang="es-ES" sz="1600" dirty="0">
                <a:latin typeface="Segoe UI" panose="020B0502040204020203" pitchFamily="34" charset="0"/>
                <a:cs typeface="Segoe UI" panose="020B0502040204020203" pitchFamily="34" charset="0"/>
              </a:rPr>
              <a:t> actúa como el </a:t>
            </a:r>
            <a:r>
              <a:rPr lang="es-ES" sz="1600" b="1" dirty="0">
                <a:latin typeface="Segoe UI" panose="020B0502040204020203" pitchFamily="34" charset="0"/>
                <a:cs typeface="Segoe UI" panose="020B0502040204020203" pitchFamily="34" charset="0"/>
              </a:rPr>
              <a:t>mayor factor de protección frente al abandono</a:t>
            </a:r>
            <a:r>
              <a:rPr lang="es-ES" sz="1600" dirty="0">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endParaRPr lang="es-419" sz="16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sz="1600" dirty="0">
                <a:latin typeface="Segoe UI" panose="020B0502040204020203" pitchFamily="34" charset="0"/>
                <a:cs typeface="Segoe UI" panose="020B0502040204020203" pitchFamily="34" charset="0"/>
              </a:rPr>
              <a:t>Los contratos de </a:t>
            </a:r>
            <a:r>
              <a:rPr lang="es-ES" sz="1600" b="1" dirty="0">
                <a:latin typeface="Segoe UI" panose="020B0502040204020203" pitchFamily="34" charset="0"/>
                <a:cs typeface="Segoe UI" panose="020B0502040204020203" pitchFamily="34" charset="0"/>
              </a:rPr>
              <a:t>mediana y larga duración</a:t>
            </a:r>
            <a:r>
              <a:rPr lang="es-ES" sz="1600" dirty="0">
                <a:latin typeface="Segoe UI" panose="020B0502040204020203" pitchFamily="34" charset="0"/>
                <a:cs typeface="Segoe UI" panose="020B0502040204020203" pitchFamily="34" charset="0"/>
              </a:rPr>
              <a:t> (anuales y bianuales) se destacan como una </a:t>
            </a:r>
            <a:r>
              <a:rPr lang="es-ES" sz="1600" b="1" dirty="0">
                <a:latin typeface="Segoe UI" panose="020B0502040204020203" pitchFamily="34" charset="0"/>
                <a:cs typeface="Segoe UI" panose="020B0502040204020203" pitchFamily="34" charset="0"/>
              </a:rPr>
              <a:t>estrategia eficaz de fidelización</a:t>
            </a:r>
            <a:r>
              <a:rPr lang="es-ES" sz="1600" dirty="0">
                <a:latin typeface="Segoe UI" panose="020B0502040204020203" pitchFamily="34" charset="0"/>
                <a:cs typeface="Segoe UI" panose="020B0502040204020203" pitchFamily="34" charset="0"/>
              </a:rPr>
              <a:t>, disminuyendo significativamente las probabilidades de evasión.</a:t>
            </a:r>
          </a:p>
          <a:p>
            <a:pPr marL="285750" indent="-285750">
              <a:buFont typeface="Arial" panose="020B0604020202020204" pitchFamily="34" charset="0"/>
              <a:buChar char="•"/>
            </a:pPr>
            <a:endParaRPr lang="es-419" sz="16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sz="1600" dirty="0">
                <a:latin typeface="Segoe UI" panose="020B0502040204020203" pitchFamily="34" charset="0"/>
                <a:cs typeface="Segoe UI" panose="020B0502040204020203" pitchFamily="34" charset="0"/>
              </a:rPr>
              <a:t>El </a:t>
            </a:r>
            <a:r>
              <a:rPr lang="es-ES" sz="1600" b="1" dirty="0">
                <a:latin typeface="Segoe UI" panose="020B0502040204020203" pitchFamily="34" charset="0"/>
                <a:cs typeface="Segoe UI" panose="020B0502040204020203" pitchFamily="34" charset="0"/>
              </a:rPr>
              <a:t>Servicio Telefónico</a:t>
            </a:r>
            <a:r>
              <a:rPr lang="es-ES" sz="1600" dirty="0">
                <a:latin typeface="Segoe UI" panose="020B0502040204020203" pitchFamily="34" charset="0"/>
                <a:cs typeface="Segoe UI" panose="020B0502040204020203" pitchFamily="34" charset="0"/>
              </a:rPr>
              <a:t> presenta los </a:t>
            </a:r>
            <a:r>
              <a:rPr lang="es-ES" sz="1600" b="1" dirty="0">
                <a:latin typeface="Segoe UI" panose="020B0502040204020203" pitchFamily="34" charset="0"/>
                <a:cs typeface="Segoe UI" panose="020B0502040204020203" pitchFamily="34" charset="0"/>
              </a:rPr>
              <a:t>mayores niveles de satisfacción</a:t>
            </a:r>
            <a:r>
              <a:rPr lang="es-ES" sz="1600" dirty="0">
                <a:latin typeface="Segoe UI" panose="020B0502040204020203" pitchFamily="34" charset="0"/>
                <a:cs typeface="Segoe UI" panose="020B0502040204020203" pitchFamily="34" charset="0"/>
              </a:rPr>
              <a:t>, funcionando como un </a:t>
            </a:r>
            <a:r>
              <a:rPr lang="es-ES" sz="1600" b="1" dirty="0">
                <a:latin typeface="Segoe UI" panose="020B0502040204020203" pitchFamily="34" charset="0"/>
                <a:cs typeface="Segoe UI" panose="020B0502040204020203" pitchFamily="34" charset="0"/>
              </a:rPr>
              <a:t>posible eje estratégico en campañas de retención</a:t>
            </a:r>
            <a:r>
              <a:rPr lang="es-ES" sz="1600" dirty="0">
                <a:latin typeface="Segoe UI" panose="020B0502040204020203" pitchFamily="34" charset="0"/>
                <a:cs typeface="Segoe UI" panose="020B0502040204020203" pitchFamily="34" charset="0"/>
              </a:rPr>
              <a:t>, al igual que los servicios de </a:t>
            </a:r>
            <a:r>
              <a:rPr lang="es-ES" sz="1600" b="1" dirty="0">
                <a:latin typeface="Segoe UI" panose="020B0502040204020203" pitchFamily="34" charset="0"/>
                <a:cs typeface="Segoe UI" panose="020B0502040204020203" pitchFamily="34" charset="0"/>
              </a:rPr>
              <a:t>Soporte Técnico</a:t>
            </a:r>
            <a:r>
              <a:rPr lang="es-ES" sz="1600" dirty="0">
                <a:latin typeface="Segoe UI" panose="020B0502040204020203" pitchFamily="34" charset="0"/>
                <a:cs typeface="Segoe UI" panose="020B0502040204020203" pitchFamily="34" charset="0"/>
              </a:rPr>
              <a:t> y </a:t>
            </a:r>
            <a:r>
              <a:rPr lang="es-ES" sz="1600" b="1" dirty="0">
                <a:latin typeface="Segoe UI" panose="020B0502040204020203" pitchFamily="34" charset="0"/>
                <a:cs typeface="Segoe UI" panose="020B0502040204020203" pitchFamily="34" charset="0"/>
              </a:rPr>
              <a:t>Seguridad Online</a:t>
            </a:r>
            <a:r>
              <a:rPr lang="es-ES" sz="1600" dirty="0">
                <a:latin typeface="Segoe UI" panose="020B0502040204020203" pitchFamily="34" charset="0"/>
                <a:cs typeface="Segoe UI" panose="020B0502040204020203" pitchFamily="34" charset="0"/>
              </a:rPr>
              <a:t>, cuya contratación se asocia fuertemente a la permanencia del cliente.</a:t>
            </a:r>
          </a:p>
          <a:p>
            <a:pPr marL="285750" indent="-285750">
              <a:buFont typeface="Arial" panose="020B0604020202020204" pitchFamily="34" charset="0"/>
              <a:buChar char="•"/>
            </a:pPr>
            <a:endParaRPr lang="es-ES" sz="16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sz="1600" dirty="0">
                <a:latin typeface="Segoe UI" panose="020B0502040204020203" pitchFamily="34" charset="0"/>
                <a:cs typeface="Segoe UI" panose="020B0502040204020203" pitchFamily="34" charset="0"/>
              </a:rPr>
              <a:t>Por el contrario, se detecta </a:t>
            </a:r>
            <a:r>
              <a:rPr lang="es-ES" sz="1600" b="1" dirty="0">
                <a:latin typeface="Segoe UI" panose="020B0502040204020203" pitchFamily="34" charset="0"/>
                <a:cs typeface="Segoe UI" panose="020B0502040204020203" pitchFamily="34" charset="0"/>
              </a:rPr>
              <a:t>insatisfacción con los servicios de Fibra Óptica y Streaming de Películas</a:t>
            </a:r>
            <a:r>
              <a:rPr lang="es-ES" sz="1600" dirty="0">
                <a:latin typeface="Segoe UI" panose="020B0502040204020203" pitchFamily="34" charset="0"/>
                <a:cs typeface="Segoe UI" panose="020B0502040204020203" pitchFamily="34" charset="0"/>
              </a:rPr>
              <a:t>, lo que podría estar vinculado a problemas técnicos no reflejados en los datos disponibles.</a:t>
            </a:r>
            <a:endParaRPr lang="es-419" sz="16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s-419" sz="1600" b="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sz="1600" dirty="0">
                <a:latin typeface="Segoe UI" panose="020B0502040204020203" pitchFamily="34" charset="0"/>
                <a:cs typeface="Segoe UI" panose="020B0502040204020203" pitchFamily="34" charset="0"/>
              </a:rPr>
              <a:t>Finalmente, se identifica un </a:t>
            </a:r>
            <a:r>
              <a:rPr lang="es-ES" sz="1600" b="1" dirty="0">
                <a:latin typeface="Segoe UI" panose="020B0502040204020203" pitchFamily="34" charset="0"/>
                <a:cs typeface="Segoe UI" panose="020B0502040204020203" pitchFamily="34" charset="0"/>
              </a:rPr>
              <a:t>descontento entre personas mayores de 65 años</a:t>
            </a:r>
            <a:r>
              <a:rPr lang="es-ES" sz="1600" dirty="0">
                <a:latin typeface="Segoe UI" panose="020B0502040204020203" pitchFamily="34" charset="0"/>
                <a:cs typeface="Segoe UI" panose="020B0502040204020203" pitchFamily="34" charset="0"/>
              </a:rPr>
              <a:t> asociado al uso del </a:t>
            </a:r>
            <a:r>
              <a:rPr lang="es-ES" sz="1600" b="1" dirty="0">
                <a:latin typeface="Segoe UI" panose="020B0502040204020203" pitchFamily="34" charset="0"/>
                <a:cs typeface="Segoe UI" panose="020B0502040204020203" pitchFamily="34" charset="0"/>
              </a:rPr>
              <a:t>sistema de facturación electrónica</a:t>
            </a:r>
            <a:r>
              <a:rPr lang="es-ES" sz="1600" dirty="0">
                <a:latin typeface="Segoe UI" panose="020B0502040204020203" pitchFamily="34" charset="0"/>
                <a:cs typeface="Segoe UI" panose="020B0502040204020203" pitchFamily="34" charset="0"/>
              </a:rPr>
              <a:t>, lo que sugiere la presencia de </a:t>
            </a:r>
            <a:r>
              <a:rPr lang="es-ES" sz="1600" b="1" dirty="0">
                <a:latin typeface="Segoe UI" panose="020B0502040204020203" pitchFamily="34" charset="0"/>
                <a:cs typeface="Segoe UI" panose="020B0502040204020203" pitchFamily="34" charset="0"/>
              </a:rPr>
              <a:t>barreras tecnológicas</a:t>
            </a:r>
            <a:r>
              <a:rPr lang="es-ES" sz="1600" dirty="0">
                <a:latin typeface="Segoe UI" panose="020B0502040204020203" pitchFamily="34" charset="0"/>
                <a:cs typeface="Segoe UI" panose="020B0502040204020203" pitchFamily="34" charset="0"/>
              </a:rPr>
              <a:t> que podrían mitigarse mediante acompañamiento personalizado o alternativas de facturación más accesibles.</a:t>
            </a:r>
            <a:endParaRPr lang="es-419"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06856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D139C4B-920B-4558-B999-801E1ACE4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Footer Placeholder 4">
            <a:extLst>
              <a:ext uri="{FF2B5EF4-FFF2-40B4-BE49-F238E27FC236}">
                <a16:creationId xmlns:a16="http://schemas.microsoft.com/office/drawing/2014/main" id="{2F9F83BF-2D3C-472D-B3FC-06B29D8447DF}"/>
              </a:ext>
            </a:extLst>
          </p:cNvPr>
          <p:cNvSpPr>
            <a:spLocks noGrp="1"/>
          </p:cNvSpPr>
          <p:nvPr>
            <p:ph type="ftr" sz="quarter" idx="11"/>
          </p:nvPr>
        </p:nvSpPr>
        <p:spPr/>
        <p:txBody>
          <a:bodyPr/>
          <a:lstStyle/>
          <a:p>
            <a:r>
              <a:rPr lang="en-US"/>
              <a:t>Ignacio Majo - Data Scientist Jr. - Oracle Next Education</a:t>
            </a:r>
          </a:p>
        </p:txBody>
      </p:sp>
      <p:pic>
        <p:nvPicPr>
          <p:cNvPr id="7" name="Picture 6">
            <a:extLst>
              <a:ext uri="{FF2B5EF4-FFF2-40B4-BE49-F238E27FC236}">
                <a16:creationId xmlns:a16="http://schemas.microsoft.com/office/drawing/2014/main" id="{2F531139-BFEB-40A0-8E32-CEBE6F2A8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709" y="2213101"/>
            <a:ext cx="4176581" cy="4004604"/>
          </a:xfrm>
          <a:prstGeom prst="rect">
            <a:avLst/>
          </a:prstGeom>
        </p:spPr>
      </p:pic>
      <p:sp>
        <p:nvSpPr>
          <p:cNvPr id="8" name="Title 1">
            <a:extLst>
              <a:ext uri="{FF2B5EF4-FFF2-40B4-BE49-F238E27FC236}">
                <a16:creationId xmlns:a16="http://schemas.microsoft.com/office/drawing/2014/main" id="{01DCDB7F-2E3A-4B01-9985-49F01BF059CC}"/>
              </a:ext>
            </a:extLst>
          </p:cNvPr>
          <p:cNvSpPr txBox="1">
            <a:spLocks/>
          </p:cNvSpPr>
          <p:nvPr/>
        </p:nvSpPr>
        <p:spPr>
          <a:xfrm>
            <a:off x="838199" y="342169"/>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419" b="1" dirty="0">
                <a:latin typeface="Segoe UI" panose="020B0502040204020203" pitchFamily="34" charset="0"/>
                <a:cs typeface="Segoe UI" panose="020B0502040204020203" pitchFamily="34" charset="0"/>
              </a:rPr>
              <a:t>Sugerencias Estratégicas</a:t>
            </a:r>
            <a:endParaRPr lang="en-US"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7828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6" name="Content Placeholder 5">
            <a:extLst>
              <a:ext uri="{FF2B5EF4-FFF2-40B4-BE49-F238E27FC236}">
                <a16:creationId xmlns:a16="http://schemas.microsoft.com/office/drawing/2014/main" id="{C32A294C-5D0F-40CF-9E55-203EFF9DE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8" name="Title 1">
            <a:extLst>
              <a:ext uri="{FF2B5EF4-FFF2-40B4-BE49-F238E27FC236}">
                <a16:creationId xmlns:a16="http://schemas.microsoft.com/office/drawing/2014/main" id="{D9DA45F3-502C-4F41-BB34-633FDF2964C4}"/>
              </a:ext>
            </a:extLst>
          </p:cNvPr>
          <p:cNvSpPr txBox="1">
            <a:spLocks/>
          </p:cNvSpPr>
          <p:nvPr/>
        </p:nvSpPr>
        <p:spPr>
          <a:xfrm>
            <a:off x="304451" y="244467"/>
            <a:ext cx="6418277"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Contexto del problema:</a:t>
            </a:r>
            <a:endParaRPr lang="en-US" sz="4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36B90EF3-A7B8-47D7-9BC7-A8A112F33415}"/>
              </a:ext>
            </a:extLst>
          </p:cNvPr>
          <p:cNvSpPr txBox="1"/>
          <p:nvPr/>
        </p:nvSpPr>
        <p:spPr>
          <a:xfrm>
            <a:off x="5730031" y="1600200"/>
            <a:ext cx="6157518" cy="5355312"/>
          </a:xfrm>
          <a:prstGeom prst="rect">
            <a:avLst/>
          </a:prstGeom>
          <a:noFill/>
        </p:spPr>
        <p:txBody>
          <a:bodyPr wrap="square" rtlCol="0">
            <a:spAutoFit/>
          </a:bodyPr>
          <a:lstStyle/>
          <a:p>
            <a:r>
              <a:rPr lang="es-ES" dirty="0">
                <a:latin typeface="Segoe UI" panose="020B0502040204020203" pitchFamily="34" charset="0"/>
                <a:cs typeface="Segoe UI" panose="020B0502040204020203" pitchFamily="34" charset="0"/>
              </a:rPr>
              <a:t>La empresa </a:t>
            </a:r>
            <a:r>
              <a:rPr lang="es-ES" b="1" dirty="0">
                <a:latin typeface="Segoe UI" panose="020B0502040204020203" pitchFamily="34" charset="0"/>
                <a:cs typeface="Segoe UI" panose="020B0502040204020203" pitchFamily="34" charset="0"/>
              </a:rPr>
              <a:t>TelecomX</a:t>
            </a:r>
            <a:r>
              <a:rPr lang="es-ES" dirty="0">
                <a:latin typeface="Segoe UI" panose="020B0502040204020203" pitchFamily="34" charset="0"/>
                <a:cs typeface="Segoe UI" panose="020B0502040204020203" pitchFamily="34" charset="0"/>
              </a:rPr>
              <a:t> enfrenta una </a:t>
            </a:r>
            <a:r>
              <a:rPr lang="es-ES" b="1" dirty="0">
                <a:latin typeface="Segoe UI" panose="020B0502040204020203" pitchFamily="34" charset="0"/>
                <a:cs typeface="Segoe UI" panose="020B0502040204020203" pitchFamily="34" charset="0"/>
              </a:rPr>
              <a:t>alta tasa de evasión de clientes (Churn)</a:t>
            </a:r>
            <a:r>
              <a:rPr lang="es-ES" dirty="0">
                <a:latin typeface="Segoe UI" panose="020B0502040204020203" pitchFamily="34" charset="0"/>
                <a:cs typeface="Segoe UI" panose="020B0502040204020203" pitchFamily="34" charset="0"/>
              </a:rPr>
              <a:t>, especialmente durante las </a:t>
            </a:r>
            <a:r>
              <a:rPr lang="es-ES" b="1" dirty="0">
                <a:latin typeface="Segoe UI" panose="020B0502040204020203" pitchFamily="34" charset="0"/>
                <a:cs typeface="Segoe UI" panose="020B0502040204020203" pitchFamily="34" charset="0"/>
              </a:rPr>
              <a:t>primeras etapas del ciclo de vida</a:t>
            </a:r>
            <a:r>
              <a:rPr lang="es-ES" dirty="0">
                <a:latin typeface="Segoe UI" panose="020B0502040204020203" pitchFamily="34" charset="0"/>
                <a:cs typeface="Segoe UI" panose="020B0502040204020203" pitchFamily="34" charset="0"/>
              </a:rPr>
              <a:t> del cliente.</a:t>
            </a:r>
          </a:p>
          <a:p>
            <a:br>
              <a:rPr lang="es-ES" dirty="0">
                <a:latin typeface="Segoe UI" panose="020B0502040204020203" pitchFamily="34" charset="0"/>
                <a:cs typeface="Segoe UI" panose="020B0502040204020203" pitchFamily="34" charset="0"/>
              </a:rPr>
            </a:br>
            <a:r>
              <a:rPr lang="es-ES" dirty="0">
                <a:latin typeface="Segoe UI" panose="020B0502040204020203" pitchFamily="34" charset="0"/>
                <a:cs typeface="Segoe UI" panose="020B0502040204020203" pitchFamily="34" charset="0"/>
              </a:rPr>
              <a:t>Además, se ha identificado un grupo de </a:t>
            </a:r>
            <a:r>
              <a:rPr lang="es-ES" b="1" dirty="0">
                <a:latin typeface="Segoe UI" panose="020B0502040204020203" pitchFamily="34" charset="0"/>
                <a:cs typeface="Segoe UI" panose="020B0502040204020203" pitchFamily="34" charset="0"/>
              </a:rPr>
              <a:t>clientes antiguos</a:t>
            </a:r>
            <a:r>
              <a:rPr lang="es-ES" dirty="0">
                <a:latin typeface="Segoe UI" panose="020B0502040204020203" pitchFamily="34" charset="0"/>
                <a:cs typeface="Segoe UI" panose="020B0502040204020203" pitchFamily="34" charset="0"/>
              </a:rPr>
              <a:t> que también han decidido cancelar sus servicios, lo que representa una </a:t>
            </a:r>
            <a:r>
              <a:rPr lang="es-ES" b="1" dirty="0">
                <a:latin typeface="Segoe UI" panose="020B0502040204020203" pitchFamily="34" charset="0"/>
                <a:cs typeface="Segoe UI" panose="020B0502040204020203" pitchFamily="34" charset="0"/>
              </a:rPr>
              <a:t>pérdida significativa de ingresos y lealtad</a:t>
            </a:r>
            <a:r>
              <a:rPr lang="es-ES" dirty="0">
                <a:latin typeface="Segoe UI" panose="020B0502040204020203" pitchFamily="34" charset="0"/>
                <a:cs typeface="Segoe UI" panose="020B0502040204020203" pitchFamily="34" charset="0"/>
              </a:rPr>
              <a:t>.</a:t>
            </a:r>
          </a:p>
          <a:p>
            <a:endParaRPr lang="es-ES" dirty="0">
              <a:latin typeface="Segoe UI" panose="020B0502040204020203" pitchFamily="34" charset="0"/>
              <a:cs typeface="Segoe UI" panose="020B0502040204020203" pitchFamily="34" charset="0"/>
            </a:endParaRPr>
          </a:p>
          <a:p>
            <a:r>
              <a:rPr lang="es-ES" dirty="0">
                <a:latin typeface="Segoe UI" panose="020B0502040204020203" pitchFamily="34" charset="0"/>
                <a:cs typeface="Segoe UI" panose="020B0502040204020203" pitchFamily="34" charset="0"/>
              </a:rPr>
              <a:t>Actualmente, la </a:t>
            </a:r>
            <a:r>
              <a:rPr lang="es-ES" b="1" dirty="0">
                <a:latin typeface="Segoe UI" panose="020B0502040204020203" pitchFamily="34" charset="0"/>
                <a:cs typeface="Segoe UI" panose="020B0502040204020203" pitchFamily="34" charset="0"/>
              </a:rPr>
              <a:t>evasión asciende hasta $ 3,589,987, lo cual representa más del 20% de los ingresos totales</a:t>
            </a:r>
            <a:r>
              <a:rPr lang="es-ES" dirty="0">
                <a:latin typeface="Segoe UI" panose="020B0502040204020203" pitchFamily="34" charset="0"/>
                <a:cs typeface="Segoe UI" panose="020B0502040204020203" pitchFamily="34" charset="0"/>
              </a:rPr>
              <a:t>, generando un </a:t>
            </a:r>
            <a:r>
              <a:rPr lang="es-ES" b="1" dirty="0">
                <a:latin typeface="Segoe UI" panose="020B0502040204020203" pitchFamily="34" charset="0"/>
                <a:cs typeface="Segoe UI" panose="020B0502040204020203" pitchFamily="34" charset="0"/>
              </a:rPr>
              <a:t>impacto directo en la rentabilidad</a:t>
            </a:r>
            <a:r>
              <a:rPr lang="es-ES" dirty="0">
                <a:latin typeface="Segoe UI" panose="020B0502040204020203" pitchFamily="34" charset="0"/>
                <a:cs typeface="Segoe UI" panose="020B0502040204020203" pitchFamily="34" charset="0"/>
              </a:rPr>
              <a:t>.</a:t>
            </a:r>
          </a:p>
          <a:p>
            <a:endParaRPr lang="es-ES" dirty="0">
              <a:latin typeface="Segoe UI" panose="020B0502040204020203" pitchFamily="34" charset="0"/>
              <a:cs typeface="Segoe UI" panose="020B0502040204020203" pitchFamily="34" charset="0"/>
            </a:endParaRPr>
          </a:p>
          <a:p>
            <a:r>
              <a:rPr lang="es-ES" dirty="0">
                <a:latin typeface="Segoe UI" panose="020B0502040204020203" pitchFamily="34" charset="0"/>
                <a:cs typeface="Segoe UI" panose="020B0502040204020203" pitchFamily="34" charset="0"/>
              </a:rPr>
              <a:t>Este proyecto busca </a:t>
            </a:r>
            <a:r>
              <a:rPr lang="es-ES" b="1" dirty="0">
                <a:latin typeface="Segoe UI" panose="020B0502040204020203" pitchFamily="34" charset="0"/>
                <a:cs typeface="Segoe UI" panose="020B0502040204020203" pitchFamily="34" charset="0"/>
              </a:rPr>
              <a:t>comprender qué factores impulsan la cancelación del servicio</a:t>
            </a:r>
            <a:r>
              <a:rPr lang="es-ES" dirty="0">
                <a:latin typeface="Segoe UI" panose="020B0502040204020203" pitchFamily="34" charset="0"/>
                <a:cs typeface="Segoe UI" panose="020B0502040204020203" pitchFamily="34" charset="0"/>
              </a:rPr>
              <a:t> y desarrollar una herramienta predictiva que permita a la empresa </a:t>
            </a:r>
            <a:r>
              <a:rPr lang="es-ES" b="1" dirty="0">
                <a:latin typeface="Segoe UI" panose="020B0502040204020203" pitchFamily="34" charset="0"/>
                <a:cs typeface="Segoe UI" panose="020B0502040204020203" pitchFamily="34" charset="0"/>
              </a:rPr>
              <a:t>anticipar y prevenir la pérdida de clientes</a:t>
            </a:r>
            <a:r>
              <a:rPr lang="es-ES" dirty="0">
                <a:latin typeface="Segoe UI" panose="020B0502040204020203" pitchFamily="34" charset="0"/>
                <a:cs typeface="Segoe UI" panose="020B0502040204020203" pitchFamily="34" charset="0"/>
              </a:rPr>
              <a:t>.</a:t>
            </a:r>
          </a:p>
          <a:p>
            <a:endParaRPr lang="es-419" dirty="0">
              <a:latin typeface="Segoe UI" panose="020B0502040204020203" pitchFamily="34" charset="0"/>
              <a:cs typeface="Segoe UI" panose="020B0502040204020203" pitchFamily="34" charset="0"/>
            </a:endParaRPr>
          </a:p>
          <a:p>
            <a:endParaRPr lang="es-419"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77E581CF-671D-4DCD-ACAE-B5B24AC58F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29" y="1762125"/>
            <a:ext cx="4879164" cy="4507729"/>
          </a:xfrm>
          <a:prstGeom prst="rect">
            <a:avLst/>
          </a:prstGeom>
          <a:ln>
            <a:noFill/>
          </a:ln>
          <a:effectLst>
            <a:outerShdw blurRad="292100" dist="139700" dir="2700000" algn="tl" rotWithShape="0">
              <a:srgbClr val="333333">
                <a:alpha val="65000"/>
              </a:srgbClr>
            </a:outerShdw>
          </a:effectLst>
        </p:spPr>
      </p:pic>
      <p:sp>
        <p:nvSpPr>
          <p:cNvPr id="7" name="Footer Placeholder 6">
            <a:extLst>
              <a:ext uri="{FF2B5EF4-FFF2-40B4-BE49-F238E27FC236}">
                <a16:creationId xmlns:a16="http://schemas.microsoft.com/office/drawing/2014/main" id="{5BE49DD7-D932-49A4-AACE-80E936230AE4}"/>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123099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D139C4B-920B-4558-B999-801E1ACE4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Footer Placeholder 4">
            <a:extLst>
              <a:ext uri="{FF2B5EF4-FFF2-40B4-BE49-F238E27FC236}">
                <a16:creationId xmlns:a16="http://schemas.microsoft.com/office/drawing/2014/main" id="{6EF9317D-5D19-4AB1-B146-D548B38BF742}"/>
              </a:ext>
            </a:extLst>
          </p:cNvPr>
          <p:cNvSpPr>
            <a:spLocks noGrp="1"/>
          </p:cNvSpPr>
          <p:nvPr>
            <p:ph type="ftr" sz="quarter" idx="11"/>
          </p:nvPr>
        </p:nvSpPr>
        <p:spPr/>
        <p:txBody>
          <a:bodyPr/>
          <a:lstStyle/>
          <a:p>
            <a:r>
              <a:rPr lang="en-US"/>
              <a:t>Ignacio Majo - Data Scientist Jr. - Oracle Next Education</a:t>
            </a:r>
          </a:p>
        </p:txBody>
      </p:sp>
      <p:sp>
        <p:nvSpPr>
          <p:cNvPr id="6" name="TextBox 5">
            <a:extLst>
              <a:ext uri="{FF2B5EF4-FFF2-40B4-BE49-F238E27FC236}">
                <a16:creationId xmlns:a16="http://schemas.microsoft.com/office/drawing/2014/main" id="{13C44E41-F563-406A-95A8-94525D0991BB}"/>
              </a:ext>
            </a:extLst>
          </p:cNvPr>
          <p:cNvSpPr txBox="1"/>
          <p:nvPr/>
        </p:nvSpPr>
        <p:spPr>
          <a:xfrm>
            <a:off x="243281" y="117693"/>
            <a:ext cx="11803310" cy="6247864"/>
          </a:xfrm>
          <a:prstGeom prst="rect">
            <a:avLst/>
          </a:prstGeom>
          <a:noFill/>
        </p:spPr>
        <p:txBody>
          <a:bodyPr wrap="square">
            <a:spAutoFit/>
          </a:bodyPr>
          <a:lstStyle/>
          <a:p>
            <a:r>
              <a:rPr lang="es-ES" sz="1600" b="1" u="sng" dirty="0">
                <a:solidFill>
                  <a:srgbClr val="002060"/>
                </a:solidFill>
                <a:latin typeface="Segoe UI" panose="020B0502040204020203" pitchFamily="34" charset="0"/>
                <a:cs typeface="Segoe UI" panose="020B0502040204020203" pitchFamily="34" charset="0"/>
              </a:rPr>
              <a:t>1. Campañas de retención para clientes antiguos</a:t>
            </a:r>
          </a:p>
          <a:p>
            <a:endParaRPr lang="es-ES" sz="1600" b="1" dirty="0">
              <a:latin typeface="Segoe UI" panose="020B0502040204020203" pitchFamily="34" charset="0"/>
              <a:cs typeface="Segoe UI" panose="020B0502040204020203" pitchFamily="34" charset="0"/>
            </a:endParaRPr>
          </a:p>
          <a:p>
            <a:r>
              <a:rPr lang="es-ES" sz="1600" dirty="0">
                <a:latin typeface="Segoe UI" panose="020B0502040204020203" pitchFamily="34" charset="0"/>
                <a:cs typeface="Segoe UI" panose="020B0502040204020203" pitchFamily="34" charset="0"/>
              </a:rPr>
              <a:t>Identificar y analizar en profundidad al grupo atípico de clientes de </a:t>
            </a:r>
            <a:r>
              <a:rPr lang="es-ES" sz="1600" b="1" dirty="0">
                <a:latin typeface="Segoe UI" panose="020B0502040204020203" pitchFamily="34" charset="0"/>
                <a:cs typeface="Segoe UI" panose="020B0502040204020203" pitchFamily="34" charset="0"/>
              </a:rPr>
              <a:t>alta antigüedad y alto valor</a:t>
            </a:r>
            <a:r>
              <a:rPr lang="es-ES" sz="1600" dirty="0">
                <a:latin typeface="Segoe UI" panose="020B0502040204020203" pitchFamily="34" charset="0"/>
                <a:cs typeface="Segoe UI" panose="020B0502040204020203" pitchFamily="34" charset="0"/>
              </a:rPr>
              <a:t> que decidieron cancelar el servicio. Desarrollar </a:t>
            </a:r>
            <a:r>
              <a:rPr lang="es-ES" sz="1600" b="1" dirty="0">
                <a:latin typeface="Segoe UI" panose="020B0502040204020203" pitchFamily="34" charset="0"/>
                <a:cs typeface="Segoe UI" panose="020B0502040204020203" pitchFamily="34" charset="0"/>
              </a:rPr>
              <a:t>promociones exclusivas</a:t>
            </a:r>
            <a:r>
              <a:rPr lang="es-ES" sz="1600" dirty="0">
                <a:latin typeface="Segoe UI" panose="020B0502040204020203" pitchFamily="34" charset="0"/>
                <a:cs typeface="Segoe UI" panose="020B0502040204020203" pitchFamily="34" charset="0"/>
              </a:rPr>
              <a:t> y acciones de fidelización específicas para este segmento, con el objetivo de reforzar el vínculo con la empresa y prevenir pérdidas inesperadas.</a:t>
            </a:r>
          </a:p>
          <a:p>
            <a:endParaRPr lang="es-ES" sz="1600" b="1" dirty="0">
              <a:latin typeface="Segoe UI" panose="020B0502040204020203" pitchFamily="34" charset="0"/>
              <a:cs typeface="Segoe UI" panose="020B0502040204020203" pitchFamily="34" charset="0"/>
            </a:endParaRPr>
          </a:p>
          <a:p>
            <a:r>
              <a:rPr lang="es-ES" sz="1600" b="1" u="sng" dirty="0">
                <a:solidFill>
                  <a:srgbClr val="002060"/>
                </a:solidFill>
                <a:latin typeface="Segoe UI" panose="020B0502040204020203" pitchFamily="34" charset="0"/>
                <a:cs typeface="Segoe UI" panose="020B0502040204020203" pitchFamily="34" charset="0"/>
              </a:rPr>
              <a:t>2. Fidelización de Adultos Mayores</a:t>
            </a:r>
          </a:p>
          <a:p>
            <a:br>
              <a:rPr lang="es-ES" sz="1600" dirty="0">
                <a:latin typeface="Segoe UI" panose="020B0502040204020203" pitchFamily="34" charset="0"/>
                <a:cs typeface="Segoe UI" panose="020B0502040204020203" pitchFamily="34" charset="0"/>
              </a:rPr>
            </a:br>
            <a:r>
              <a:rPr lang="es-ES" sz="1600" dirty="0">
                <a:latin typeface="Segoe UI" panose="020B0502040204020203" pitchFamily="34" charset="0"/>
                <a:cs typeface="Segoe UI" panose="020B0502040204020203" pitchFamily="34" charset="0"/>
              </a:rPr>
              <a:t>Diseñar </a:t>
            </a:r>
            <a:r>
              <a:rPr lang="es-ES" sz="1600" b="1" dirty="0">
                <a:latin typeface="Segoe UI" panose="020B0502040204020203" pitchFamily="34" charset="0"/>
                <a:cs typeface="Segoe UI" panose="020B0502040204020203" pitchFamily="34" charset="0"/>
              </a:rPr>
              <a:t>planes especiales dirigidos a clientes de 65 años o más</a:t>
            </a:r>
            <a:r>
              <a:rPr lang="es-ES" sz="1600" dirty="0">
                <a:latin typeface="Segoe UI" panose="020B0502040204020203" pitchFamily="34" charset="0"/>
                <a:cs typeface="Segoe UI" panose="020B0502040204020203" pitchFamily="34" charset="0"/>
              </a:rPr>
              <a:t>, que incluyan servicios como </a:t>
            </a:r>
            <a:r>
              <a:rPr lang="es-ES" sz="1600" b="1" dirty="0">
                <a:latin typeface="Segoe UI" panose="020B0502040204020203" pitchFamily="34" charset="0"/>
                <a:cs typeface="Segoe UI" panose="020B0502040204020203" pitchFamily="34" charset="0"/>
              </a:rPr>
              <a:t>Tech Support sin costo adicional</a:t>
            </a:r>
            <a:r>
              <a:rPr lang="es-ES" sz="1600" dirty="0">
                <a:latin typeface="Segoe UI" panose="020B0502040204020203" pitchFamily="34" charset="0"/>
                <a:cs typeface="Segoe UI" panose="020B0502040204020203" pitchFamily="34" charset="0"/>
              </a:rPr>
              <a:t>. Esta medida busca </a:t>
            </a:r>
            <a:r>
              <a:rPr lang="es-ES" sz="1600" b="1" dirty="0">
                <a:latin typeface="Segoe UI" panose="020B0502040204020203" pitchFamily="34" charset="0"/>
                <a:cs typeface="Segoe UI" panose="020B0502040204020203" pitchFamily="34" charset="0"/>
              </a:rPr>
              <a:t>reducir barreras tecnológicas</a:t>
            </a:r>
            <a:r>
              <a:rPr lang="es-ES" sz="1600" dirty="0">
                <a:latin typeface="Segoe UI" panose="020B0502040204020203" pitchFamily="34" charset="0"/>
                <a:cs typeface="Segoe UI" panose="020B0502040204020203" pitchFamily="34" charset="0"/>
              </a:rPr>
              <a:t>, mejorar la experiencia de uso y disminuir la tasa de abandono en un segmento demográfico que presenta una </a:t>
            </a:r>
            <a:r>
              <a:rPr lang="es-ES" sz="1600" b="1" dirty="0">
                <a:latin typeface="Segoe UI" panose="020B0502040204020203" pitchFamily="34" charset="0"/>
                <a:cs typeface="Segoe UI" panose="020B0502040204020203" pitchFamily="34" charset="0"/>
              </a:rPr>
              <a:t>alta vulnerabilidad a la evasión</a:t>
            </a:r>
            <a:r>
              <a:rPr lang="es-ES" sz="1600" dirty="0">
                <a:latin typeface="Segoe UI" panose="020B0502040204020203" pitchFamily="34" charset="0"/>
                <a:cs typeface="Segoe UI" panose="020B0502040204020203" pitchFamily="34" charset="0"/>
              </a:rPr>
              <a:t>.</a:t>
            </a:r>
          </a:p>
          <a:p>
            <a:endParaRPr lang="es-ES" sz="1600" dirty="0">
              <a:latin typeface="Segoe UI" panose="020B0502040204020203" pitchFamily="34" charset="0"/>
              <a:cs typeface="Segoe UI" panose="020B0502040204020203" pitchFamily="34" charset="0"/>
            </a:endParaRPr>
          </a:p>
          <a:p>
            <a:r>
              <a:rPr lang="es-ES" sz="1600" b="1" u="sng" dirty="0">
                <a:solidFill>
                  <a:srgbClr val="002060"/>
                </a:solidFill>
                <a:latin typeface="Segoe UI" panose="020B0502040204020203" pitchFamily="34" charset="0"/>
                <a:cs typeface="Segoe UI" panose="020B0502040204020203" pitchFamily="34" charset="0"/>
              </a:rPr>
              <a:t>3. Incentivos por Contratación Combinada y Contratos Anuales o Bianuales</a:t>
            </a:r>
          </a:p>
          <a:p>
            <a:br>
              <a:rPr lang="es-ES" sz="1600" dirty="0">
                <a:latin typeface="Segoe UI" panose="020B0502040204020203" pitchFamily="34" charset="0"/>
                <a:cs typeface="Segoe UI" panose="020B0502040204020203" pitchFamily="34" charset="0"/>
              </a:rPr>
            </a:br>
            <a:r>
              <a:rPr lang="es-ES" sz="1600" dirty="0">
                <a:latin typeface="Segoe UI" panose="020B0502040204020203" pitchFamily="34" charset="0"/>
                <a:cs typeface="Segoe UI" panose="020B0502040204020203" pitchFamily="34" charset="0"/>
              </a:rPr>
              <a:t>Implementar </a:t>
            </a:r>
            <a:r>
              <a:rPr lang="es-ES" sz="1600" b="1" dirty="0">
                <a:latin typeface="Segoe UI" panose="020B0502040204020203" pitchFamily="34" charset="0"/>
                <a:cs typeface="Segoe UI" panose="020B0502040204020203" pitchFamily="34" charset="0"/>
              </a:rPr>
              <a:t>descuentos o beneficios progresivos</a:t>
            </a:r>
            <a:r>
              <a:rPr lang="es-ES" sz="1600" dirty="0">
                <a:latin typeface="Segoe UI" panose="020B0502040204020203" pitchFamily="34" charset="0"/>
                <a:cs typeface="Segoe UI" panose="020B0502040204020203" pitchFamily="34" charset="0"/>
              </a:rPr>
              <a:t> por la contratación de </a:t>
            </a:r>
            <a:r>
              <a:rPr lang="es-ES" sz="1600" b="1" dirty="0">
                <a:latin typeface="Segoe UI" panose="020B0502040204020203" pitchFamily="34" charset="0"/>
                <a:cs typeface="Segoe UI" panose="020B0502040204020203" pitchFamily="34" charset="0"/>
              </a:rPr>
              <a:t>múltiples servicios</a:t>
            </a:r>
            <a:r>
              <a:rPr lang="es-ES" sz="1600" dirty="0">
                <a:latin typeface="Segoe UI" panose="020B0502040204020203" pitchFamily="34" charset="0"/>
                <a:cs typeface="Segoe UI" panose="020B0502040204020203" pitchFamily="34" charset="0"/>
              </a:rPr>
              <a:t> (por ejemplo: Phone Service, Tech Support, Online Security), </a:t>
            </a:r>
            <a:r>
              <a:rPr lang="es-ES" sz="1600" b="1" dirty="0">
                <a:latin typeface="Segoe UI" panose="020B0502040204020203" pitchFamily="34" charset="0"/>
                <a:cs typeface="Segoe UI" panose="020B0502040204020203" pitchFamily="34" charset="0"/>
              </a:rPr>
              <a:t>bajo contratos de duración mínima de un año</a:t>
            </a:r>
            <a:r>
              <a:rPr lang="es-ES" sz="1600" dirty="0">
                <a:latin typeface="Segoe UI" panose="020B0502040204020203" pitchFamily="34" charset="0"/>
                <a:cs typeface="Segoe UI" panose="020B0502040204020203" pitchFamily="34" charset="0"/>
              </a:rPr>
              <a:t>. Esta estrategia tiene como objetivo </a:t>
            </a:r>
            <a:r>
              <a:rPr lang="es-ES" sz="1600" b="1" dirty="0">
                <a:latin typeface="Segoe UI" panose="020B0502040204020203" pitchFamily="34" charset="0"/>
                <a:cs typeface="Segoe UI" panose="020B0502040204020203" pitchFamily="34" charset="0"/>
              </a:rPr>
              <a:t>superar el umbral crítico de deserción temprana</a:t>
            </a:r>
            <a:r>
              <a:rPr lang="es-ES" sz="1600" dirty="0">
                <a:latin typeface="Segoe UI" panose="020B0502040204020203" pitchFamily="34" charset="0"/>
                <a:cs typeface="Segoe UI" panose="020B0502040204020203" pitchFamily="34" charset="0"/>
              </a:rPr>
              <a:t>, y se apoya en la relación positiva entre </a:t>
            </a:r>
            <a:r>
              <a:rPr lang="es-ES" sz="1600" b="1" dirty="0">
                <a:latin typeface="Segoe UI" panose="020B0502040204020203" pitchFamily="34" charset="0"/>
                <a:cs typeface="Segoe UI" panose="020B0502040204020203" pitchFamily="34" charset="0"/>
              </a:rPr>
              <a:t>diversidad de servicios, antigüedad y fidelización</a:t>
            </a:r>
            <a:r>
              <a:rPr lang="es-ES" sz="1600" dirty="0">
                <a:latin typeface="Segoe UI" panose="020B0502040204020203" pitchFamily="34" charset="0"/>
                <a:cs typeface="Segoe UI" panose="020B0502040204020203" pitchFamily="34" charset="0"/>
              </a:rPr>
              <a:t>.</a:t>
            </a:r>
          </a:p>
          <a:p>
            <a:endParaRPr lang="es-ES" sz="1600" dirty="0">
              <a:latin typeface="Segoe UI" panose="020B0502040204020203" pitchFamily="34" charset="0"/>
              <a:cs typeface="Segoe UI" panose="020B0502040204020203" pitchFamily="34" charset="0"/>
            </a:endParaRPr>
          </a:p>
          <a:p>
            <a:r>
              <a:rPr lang="es-ES" sz="1600" b="1" u="sng" dirty="0">
                <a:solidFill>
                  <a:srgbClr val="002060"/>
                </a:solidFill>
                <a:latin typeface="Segoe UI" panose="020B0502040204020203" pitchFamily="34" charset="0"/>
                <a:cs typeface="Segoe UI" panose="020B0502040204020203" pitchFamily="34" charset="0"/>
              </a:rPr>
              <a:t>4. Monitoreo y Mejora de los Servicio de Fibra Óptica y Streaming</a:t>
            </a:r>
          </a:p>
          <a:p>
            <a:br>
              <a:rPr lang="es-ES" sz="1600" dirty="0">
                <a:latin typeface="Segoe UI" panose="020B0502040204020203" pitchFamily="34" charset="0"/>
                <a:cs typeface="Segoe UI" panose="020B0502040204020203" pitchFamily="34" charset="0"/>
              </a:rPr>
            </a:br>
            <a:r>
              <a:rPr lang="es-ES" sz="1600" dirty="0">
                <a:latin typeface="Segoe UI" panose="020B0502040204020203" pitchFamily="34" charset="0"/>
                <a:cs typeface="Segoe UI" panose="020B0502040204020203" pitchFamily="34" charset="0"/>
              </a:rPr>
              <a:t>Establecer un sistema continuo de </a:t>
            </a:r>
            <a:r>
              <a:rPr lang="es-ES" sz="1600" b="1" dirty="0">
                <a:latin typeface="Segoe UI" panose="020B0502040204020203" pitchFamily="34" charset="0"/>
                <a:cs typeface="Segoe UI" panose="020B0502040204020203" pitchFamily="34" charset="0"/>
              </a:rPr>
              <a:t>monitoreo de calidad y feedback del cliente</a:t>
            </a:r>
            <a:r>
              <a:rPr lang="es-ES" sz="1600" dirty="0">
                <a:latin typeface="Segoe UI" panose="020B0502040204020203" pitchFamily="34" charset="0"/>
                <a:cs typeface="Segoe UI" panose="020B0502040204020203" pitchFamily="34" charset="0"/>
              </a:rPr>
              <a:t> para los servicios de </a:t>
            </a:r>
            <a:r>
              <a:rPr lang="es-ES" sz="1600" b="1" dirty="0">
                <a:latin typeface="Segoe UI" panose="020B0502040204020203" pitchFamily="34" charset="0"/>
                <a:cs typeface="Segoe UI" panose="020B0502040204020203" pitchFamily="34" charset="0"/>
              </a:rPr>
              <a:t>Fiber Optic y Streaming Movies</a:t>
            </a:r>
            <a:r>
              <a:rPr lang="es-ES" sz="1600" dirty="0">
                <a:latin typeface="Segoe UI" panose="020B0502040204020203" pitchFamily="34" charset="0"/>
                <a:cs typeface="Segoe UI" panose="020B0502040204020203" pitchFamily="34" charset="0"/>
              </a:rPr>
              <a:t>, ambos asociados a mayor riesgo de abandono. Se recomienda complementar con análisis de métricas internas (como tickets de soporte, interrupciones de servicio, tiempos de respuesta), y </a:t>
            </a:r>
            <a:r>
              <a:rPr lang="es-ES" sz="1600" b="1" dirty="0">
                <a:latin typeface="Segoe UI" panose="020B0502040204020203" pitchFamily="34" charset="0"/>
                <a:cs typeface="Segoe UI" panose="020B0502040204020203" pitchFamily="34" charset="0"/>
              </a:rPr>
              <a:t>evaluaciones cualitativas</a:t>
            </a:r>
            <a:r>
              <a:rPr lang="es-ES" sz="1600" dirty="0">
                <a:latin typeface="Segoe UI" panose="020B0502040204020203" pitchFamily="34" charset="0"/>
                <a:cs typeface="Segoe UI" panose="020B0502040204020203" pitchFamily="34" charset="0"/>
              </a:rPr>
              <a:t> (encuestas, entrevistas, reseñas) que permitan detectar </a:t>
            </a:r>
            <a:r>
              <a:rPr lang="es-ES" sz="1600" b="1" dirty="0">
                <a:latin typeface="Segoe UI" panose="020B0502040204020203" pitchFamily="34" charset="0"/>
                <a:cs typeface="Segoe UI" panose="020B0502040204020203" pitchFamily="34" charset="0"/>
              </a:rPr>
              <a:t>puntos críticos</a:t>
            </a:r>
            <a:r>
              <a:rPr lang="es-ES" sz="1600" dirty="0">
                <a:latin typeface="Segoe UI" panose="020B0502040204020203" pitchFamily="34" charset="0"/>
                <a:cs typeface="Segoe UI" panose="020B0502040204020203" pitchFamily="34" charset="0"/>
              </a:rPr>
              <a:t> y generar planes de mejora concretos.</a:t>
            </a:r>
          </a:p>
        </p:txBody>
      </p:sp>
    </p:spTree>
    <p:extLst>
      <p:ext uri="{BB962C8B-B14F-4D97-AF65-F5344CB8AC3E}">
        <p14:creationId xmlns:p14="http://schemas.microsoft.com/office/powerpoint/2010/main" val="2784348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2B63B9A1-DA5D-4721-9434-97339B0B0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AE370F14-086C-4830-90DA-57E9B9F2C500}"/>
              </a:ext>
            </a:extLst>
          </p:cNvPr>
          <p:cNvSpPr>
            <a:spLocks noGrp="1"/>
          </p:cNvSpPr>
          <p:nvPr>
            <p:ph idx="1"/>
          </p:nvPr>
        </p:nvSpPr>
        <p:spPr>
          <a:xfrm>
            <a:off x="838200" y="3530163"/>
            <a:ext cx="10515600" cy="365126"/>
          </a:xfrm>
        </p:spPr>
        <p:txBody>
          <a:bodyPr>
            <a:normAutofit/>
          </a:bodyPr>
          <a:lstStyle/>
          <a:p>
            <a:pPr marL="0" indent="0" algn="ctr">
              <a:buNone/>
            </a:pPr>
            <a:r>
              <a:rPr lang="es-ES" sz="1600" dirty="0">
                <a:latin typeface="Segoe UI" panose="020B0502040204020203" pitchFamily="34" charset="0"/>
                <a:cs typeface="Segoe UI" panose="020B0502040204020203" pitchFamily="34" charset="0"/>
              </a:rPr>
              <a:t>Gracias por su tiempo. Estoy abierto a preguntas, sugerencias y colaboración.</a:t>
            </a:r>
          </a:p>
        </p:txBody>
      </p:sp>
      <p:sp>
        <p:nvSpPr>
          <p:cNvPr id="4" name="Footer Placeholder 3">
            <a:extLst>
              <a:ext uri="{FF2B5EF4-FFF2-40B4-BE49-F238E27FC236}">
                <a16:creationId xmlns:a16="http://schemas.microsoft.com/office/drawing/2014/main" id="{41C33A1F-DC35-463F-9A74-506C8769363A}"/>
              </a:ext>
            </a:extLst>
          </p:cNvPr>
          <p:cNvSpPr>
            <a:spLocks noGrp="1"/>
          </p:cNvSpPr>
          <p:nvPr>
            <p:ph type="ftr" sz="quarter" idx="11"/>
          </p:nvPr>
        </p:nvSpPr>
        <p:spPr/>
        <p:txBody>
          <a:bodyPr/>
          <a:lstStyle/>
          <a:p>
            <a:r>
              <a:rPr lang="en-US"/>
              <a:t>Ignacio Majo - Data Scientist Jr - Oracle Next Education</a:t>
            </a:r>
          </a:p>
        </p:txBody>
      </p:sp>
      <p:sp>
        <p:nvSpPr>
          <p:cNvPr id="13" name="Content Placeholder 2">
            <a:extLst>
              <a:ext uri="{FF2B5EF4-FFF2-40B4-BE49-F238E27FC236}">
                <a16:creationId xmlns:a16="http://schemas.microsoft.com/office/drawing/2014/main" id="{06F78F58-06CC-499A-85E9-9411D49479C3}"/>
              </a:ext>
            </a:extLst>
          </p:cNvPr>
          <p:cNvSpPr txBox="1">
            <a:spLocks/>
          </p:cNvSpPr>
          <p:nvPr/>
        </p:nvSpPr>
        <p:spPr>
          <a:xfrm>
            <a:off x="990600" y="288925"/>
            <a:ext cx="10515600" cy="26737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s-ES" dirty="0"/>
          </a:p>
          <a:p>
            <a:pPr marL="0" indent="0" algn="ctr">
              <a:buFont typeface="Arial" panose="020B0604020202020204" pitchFamily="34" charset="0"/>
              <a:buNone/>
            </a:pPr>
            <a:r>
              <a:rPr lang="es-ES" i="1" dirty="0">
                <a:latin typeface="Segoe UI" panose="020B0502040204020203" pitchFamily="34" charset="0"/>
                <a:cs typeface="Segoe UI" panose="020B0502040204020203" pitchFamily="34" charset="0"/>
              </a:rPr>
              <a:t>Este análisis demuestra cómo el Machine Learning, aplicado con criterio estratégico, permite desatar el poder de los datos para transformar el conocimiento en acción. Comprender al cliente desde la evidencia no solo mejora la retención, sino que habilita decisiones inteligentes y sostenibles.</a:t>
            </a:r>
            <a:endParaRPr lang="en-US" i="1" dirty="0">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33C200F4-4AB0-4FAB-9D84-11279DF1EEB0}"/>
              </a:ext>
            </a:extLst>
          </p:cNvPr>
          <p:cNvSpPr txBox="1"/>
          <p:nvPr/>
        </p:nvSpPr>
        <p:spPr>
          <a:xfrm>
            <a:off x="1377193" y="4264024"/>
            <a:ext cx="9437614" cy="646331"/>
          </a:xfrm>
          <a:prstGeom prst="rect">
            <a:avLst/>
          </a:prstGeom>
          <a:noFill/>
        </p:spPr>
        <p:txBody>
          <a:bodyPr wrap="square" rtlCol="0">
            <a:spAutoFit/>
          </a:bodyPr>
          <a:lstStyle/>
          <a:p>
            <a:pPr algn="ctr"/>
            <a:r>
              <a:rPr lang="es-419" b="1" dirty="0">
                <a:latin typeface="Segoe UI" panose="020B0502040204020203" pitchFamily="34" charset="0"/>
                <a:cs typeface="Segoe UI" panose="020B0502040204020203" pitchFamily="34" charset="0"/>
              </a:rPr>
              <a:t>Ignacio Majo – Data Scientist Jr. </a:t>
            </a:r>
          </a:p>
          <a:p>
            <a:pPr algn="ctr"/>
            <a:r>
              <a:rPr lang="es-419" b="1" dirty="0">
                <a:latin typeface="Segoe UI" panose="020B0502040204020203" pitchFamily="34" charset="0"/>
                <a:cs typeface="Segoe UI" panose="020B0502040204020203" pitchFamily="34" charset="0"/>
              </a:rPr>
              <a:t>Proyecto parte del programa Oracle Next Education</a:t>
            </a:r>
            <a:endParaRPr lang="en-US" b="1" dirty="0">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id="{8BDC5198-AA76-444D-9E35-8B5671D42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311" y="5229727"/>
            <a:ext cx="629786" cy="620171"/>
          </a:xfrm>
          <a:prstGeom prst="rect">
            <a:avLst/>
          </a:prstGeom>
        </p:spPr>
      </p:pic>
      <p:sp>
        <p:nvSpPr>
          <p:cNvPr id="17" name="TextBox 16">
            <a:extLst>
              <a:ext uri="{FF2B5EF4-FFF2-40B4-BE49-F238E27FC236}">
                <a16:creationId xmlns:a16="http://schemas.microsoft.com/office/drawing/2014/main" id="{B2917FB1-36A7-4555-9405-F81A54324186}"/>
              </a:ext>
            </a:extLst>
          </p:cNvPr>
          <p:cNvSpPr txBox="1"/>
          <p:nvPr/>
        </p:nvSpPr>
        <p:spPr>
          <a:xfrm>
            <a:off x="2743899" y="5355147"/>
            <a:ext cx="2188828" cy="369332"/>
          </a:xfrm>
          <a:prstGeom prst="rect">
            <a:avLst/>
          </a:prstGeom>
          <a:noFill/>
        </p:spPr>
        <p:txBody>
          <a:bodyPr wrap="square" rtlCol="0">
            <a:spAutoFit/>
          </a:bodyPr>
          <a:lstStyle/>
          <a:p>
            <a:pPr algn="ctr"/>
            <a:r>
              <a:rPr lang="es-419" b="1" dirty="0">
                <a:hlinkClick r:id="rId4"/>
              </a:rPr>
              <a:t>LinkedIn</a:t>
            </a:r>
            <a:endParaRPr lang="es-419" b="1" dirty="0"/>
          </a:p>
        </p:txBody>
      </p:sp>
      <p:pic>
        <p:nvPicPr>
          <p:cNvPr id="19" name="Picture 18">
            <a:extLst>
              <a:ext uri="{FF2B5EF4-FFF2-40B4-BE49-F238E27FC236}">
                <a16:creationId xmlns:a16="http://schemas.microsoft.com/office/drawing/2014/main" id="{CBE3A41C-916F-466D-9AD1-8BABB00937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1121" y="5143699"/>
            <a:ext cx="1035421" cy="792226"/>
          </a:xfrm>
          <a:prstGeom prst="rect">
            <a:avLst/>
          </a:prstGeom>
        </p:spPr>
      </p:pic>
      <p:sp>
        <p:nvSpPr>
          <p:cNvPr id="20" name="TextBox 19">
            <a:extLst>
              <a:ext uri="{FF2B5EF4-FFF2-40B4-BE49-F238E27FC236}">
                <a16:creationId xmlns:a16="http://schemas.microsoft.com/office/drawing/2014/main" id="{80A80C5C-BB3E-4FBF-98C4-3A996FE63566}"/>
              </a:ext>
            </a:extLst>
          </p:cNvPr>
          <p:cNvSpPr txBox="1"/>
          <p:nvPr/>
        </p:nvSpPr>
        <p:spPr>
          <a:xfrm>
            <a:off x="7895439" y="5355147"/>
            <a:ext cx="2919368" cy="369332"/>
          </a:xfrm>
          <a:prstGeom prst="rect">
            <a:avLst/>
          </a:prstGeom>
          <a:noFill/>
        </p:spPr>
        <p:txBody>
          <a:bodyPr wrap="square" rtlCol="0">
            <a:spAutoFit/>
          </a:bodyPr>
          <a:lstStyle/>
          <a:p>
            <a:pPr algn="ctr"/>
            <a:r>
              <a:rPr lang="es-419" b="1" dirty="0">
                <a:hlinkClick r:id="rId6"/>
              </a:rPr>
              <a:t>GitHub</a:t>
            </a:r>
            <a:endParaRPr lang="es-419" b="1" dirty="0"/>
          </a:p>
        </p:txBody>
      </p:sp>
    </p:spTree>
    <p:extLst>
      <p:ext uri="{BB962C8B-B14F-4D97-AF65-F5344CB8AC3E}">
        <p14:creationId xmlns:p14="http://schemas.microsoft.com/office/powerpoint/2010/main" val="4245560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78AD498B-0932-473A-BB94-1E72BEDDB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9" name="Title 1">
            <a:extLst>
              <a:ext uri="{FF2B5EF4-FFF2-40B4-BE49-F238E27FC236}">
                <a16:creationId xmlns:a16="http://schemas.microsoft.com/office/drawing/2014/main" id="{BE0631D8-D7A1-4A39-897A-A71BDE18E992}"/>
              </a:ext>
            </a:extLst>
          </p:cNvPr>
          <p:cNvSpPr txBox="1">
            <a:spLocks/>
          </p:cNvSpPr>
          <p:nvPr/>
        </p:nvSpPr>
        <p:spPr>
          <a:xfrm>
            <a:off x="215317" y="792137"/>
            <a:ext cx="11761365" cy="129037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419" b="1" dirty="0">
                <a:latin typeface="Segoe UI" panose="020B0502040204020203" pitchFamily="34" charset="0"/>
                <a:cs typeface="Segoe UI" panose="020B0502040204020203" pitchFamily="34" charset="0"/>
              </a:rPr>
              <a:t>Previsión de Evasión (Churn)</a:t>
            </a:r>
            <a:endParaRPr lang="en-US" b="1" dirty="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AF6506D0-3129-4247-922C-B194191235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002" y="1781425"/>
            <a:ext cx="7931594" cy="5287729"/>
          </a:xfrm>
          <a:prstGeom prst="rect">
            <a:avLst/>
          </a:prstGeom>
        </p:spPr>
      </p:pic>
      <p:sp>
        <p:nvSpPr>
          <p:cNvPr id="12" name="Footer Placeholder 11">
            <a:extLst>
              <a:ext uri="{FF2B5EF4-FFF2-40B4-BE49-F238E27FC236}">
                <a16:creationId xmlns:a16="http://schemas.microsoft.com/office/drawing/2014/main" id="{ED40CC37-CCF9-41C4-B115-02000B24BBC1}"/>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1209457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D6CFFDF8-43C7-4CCE-93C5-7AAC16CCDA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pic>
        <p:nvPicPr>
          <p:cNvPr id="5" name="Picture 4">
            <a:extLst>
              <a:ext uri="{FF2B5EF4-FFF2-40B4-BE49-F238E27FC236}">
                <a16:creationId xmlns:a16="http://schemas.microsoft.com/office/drawing/2014/main" id="{198DD3C4-A504-4C00-A404-723194B5BD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586" y="4354468"/>
            <a:ext cx="2601425" cy="2762337"/>
          </a:xfrm>
          <a:prstGeom prst="rect">
            <a:avLst/>
          </a:prstGeom>
        </p:spPr>
      </p:pic>
      <p:sp>
        <p:nvSpPr>
          <p:cNvPr id="6" name="Title 1">
            <a:extLst>
              <a:ext uri="{FF2B5EF4-FFF2-40B4-BE49-F238E27FC236}">
                <a16:creationId xmlns:a16="http://schemas.microsoft.com/office/drawing/2014/main" id="{D7A1D9F4-F8CE-45E9-85E1-2B2156B3E8DE}"/>
              </a:ext>
            </a:extLst>
          </p:cNvPr>
          <p:cNvSpPr txBox="1">
            <a:spLocks/>
          </p:cNvSpPr>
          <p:nvPr/>
        </p:nvSpPr>
        <p:spPr>
          <a:xfrm>
            <a:off x="304451" y="604003"/>
            <a:ext cx="6418277"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Modelo seleccionado:</a:t>
            </a:r>
            <a:endParaRPr lang="en-US" sz="4400" b="1"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13F1C12B-A9CE-422B-A9D5-B5553A3B3AB7}"/>
              </a:ext>
            </a:extLst>
          </p:cNvPr>
          <p:cNvSpPr txBox="1"/>
          <p:nvPr/>
        </p:nvSpPr>
        <p:spPr>
          <a:xfrm>
            <a:off x="763398" y="2210242"/>
            <a:ext cx="9144000" cy="2031325"/>
          </a:xfrm>
          <a:prstGeom prst="rect">
            <a:avLst/>
          </a:prstGeom>
          <a:noFill/>
        </p:spPr>
        <p:txBody>
          <a:bodyPr wrap="square" rtlCol="0">
            <a:spAutoFit/>
          </a:bodyPr>
          <a:lstStyle/>
          <a:p>
            <a:pPr marL="285750" indent="-285750">
              <a:buFont typeface="Arial" panose="020B0604020202020204" pitchFamily="34" charset="0"/>
              <a:buChar char="•"/>
            </a:pPr>
            <a:r>
              <a:rPr lang="es-419" dirty="0">
                <a:latin typeface="Segoe UI" panose="020B0502040204020203" pitchFamily="34" charset="0"/>
                <a:cs typeface="Segoe UI" panose="020B0502040204020203" pitchFamily="34" charset="0"/>
              </a:rPr>
              <a:t>Se seleccionó como modelo final </a:t>
            </a:r>
            <a:r>
              <a:rPr lang="es-419" i="1" dirty="0">
                <a:latin typeface="Segoe UI" panose="020B0502040204020203" pitchFamily="34" charset="0"/>
                <a:cs typeface="Segoe UI" panose="020B0502040204020203" pitchFamily="34" charset="0"/>
              </a:rPr>
              <a:t>(Champion Model)</a:t>
            </a:r>
            <a:r>
              <a:rPr lang="es-419" dirty="0">
                <a:latin typeface="Segoe UI" panose="020B0502040204020203" pitchFamily="34" charset="0"/>
                <a:cs typeface="Segoe UI" panose="020B0502040204020203" pitchFamily="34" charset="0"/>
              </a:rPr>
              <a:t> una </a:t>
            </a:r>
            <a:r>
              <a:rPr lang="es-419" b="1" dirty="0">
                <a:latin typeface="Segoe UI" panose="020B0502040204020203" pitchFamily="34" charset="0"/>
                <a:cs typeface="Segoe UI" panose="020B0502040204020203" pitchFamily="34" charset="0"/>
              </a:rPr>
              <a:t>Regresión Logística regularizada (L1)</a:t>
            </a:r>
            <a:r>
              <a:rPr lang="es-419" dirty="0">
                <a:latin typeface="Segoe UI" panose="020B0502040204020203" pitchFamily="34" charset="0"/>
                <a:cs typeface="Segoe UI" panose="020B0502040204020203" pitchFamily="34" charset="0"/>
              </a:rPr>
              <a:t>, debido a su capacidad de generalización, buena interpretabilidad y desempeño sobre los datos de prueba.</a:t>
            </a:r>
          </a:p>
          <a:p>
            <a:pPr marL="285750" indent="-285750">
              <a:buFont typeface="Arial" panose="020B0604020202020204" pitchFamily="34" charset="0"/>
              <a:buChar char="•"/>
            </a:pPr>
            <a:endParaRPr lang="es-419"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419" dirty="0">
                <a:latin typeface="Segoe UI" panose="020B0502040204020203" pitchFamily="34" charset="0"/>
                <a:cs typeface="Segoe UI" panose="020B0502040204020203" pitchFamily="34" charset="0"/>
              </a:rPr>
              <a:t>El enfoque principal fue </a:t>
            </a:r>
            <a:r>
              <a:rPr lang="es-419" b="1" dirty="0">
                <a:latin typeface="Segoe UI" panose="020B0502040204020203" pitchFamily="34" charset="0"/>
                <a:cs typeface="Segoe UI" panose="020B0502040204020203" pitchFamily="34" charset="0"/>
              </a:rPr>
              <a:t>maximizar la Sensibilidad </a:t>
            </a:r>
            <a:r>
              <a:rPr lang="es-419" b="1" i="1" dirty="0">
                <a:latin typeface="Segoe UI" panose="020B0502040204020203" pitchFamily="34" charset="0"/>
                <a:cs typeface="Segoe UI" panose="020B0502040204020203" pitchFamily="34" charset="0"/>
              </a:rPr>
              <a:t>(Recall)</a:t>
            </a:r>
            <a:r>
              <a:rPr lang="es-419" dirty="0">
                <a:latin typeface="Segoe UI" panose="020B0502040204020203" pitchFamily="34" charset="0"/>
                <a:cs typeface="Segoe UI" panose="020B0502040204020203" pitchFamily="34" charset="0"/>
              </a:rPr>
              <a:t>, es decir, minimizar los falsos negativos (evasiones no detectadas), </a:t>
            </a:r>
            <a:r>
              <a:rPr lang="es-419" b="1" dirty="0">
                <a:latin typeface="Segoe UI" panose="020B0502040204020203" pitchFamily="34" charset="0"/>
                <a:cs typeface="Segoe UI" panose="020B0502040204020203" pitchFamily="34" charset="0"/>
              </a:rPr>
              <a:t>sin sacrificar exceso de Precisión</a:t>
            </a:r>
            <a:r>
              <a:rPr lang="es-419" dirty="0">
                <a:latin typeface="Segoe UI" panose="020B0502040204020203" pitchFamily="34" charset="0"/>
                <a:cs typeface="Segoe UI" panose="020B0502040204020203" pitchFamily="34" charset="0"/>
              </a:rPr>
              <a:t>, para que las campañas de retención sean efectivas y </a:t>
            </a:r>
            <a:r>
              <a:rPr lang="es-419" b="1" dirty="0">
                <a:latin typeface="Segoe UI" panose="020B0502040204020203" pitchFamily="34" charset="0"/>
                <a:cs typeface="Segoe UI" panose="020B0502040204020203" pitchFamily="34" charset="0"/>
              </a:rPr>
              <a:t>eficientes en costos.</a:t>
            </a:r>
            <a:endParaRPr lang="en-US" b="1" dirty="0">
              <a:latin typeface="Segoe UI" panose="020B0502040204020203" pitchFamily="34" charset="0"/>
              <a:cs typeface="Segoe UI" panose="020B0502040204020203" pitchFamily="34" charset="0"/>
            </a:endParaRPr>
          </a:p>
        </p:txBody>
      </p:sp>
      <p:sp>
        <p:nvSpPr>
          <p:cNvPr id="8" name="Footer Placeholder 7">
            <a:extLst>
              <a:ext uri="{FF2B5EF4-FFF2-40B4-BE49-F238E27FC236}">
                <a16:creationId xmlns:a16="http://schemas.microsoft.com/office/drawing/2014/main" id="{57E997A2-3BBA-4EFE-B57A-113A9F6C096E}"/>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3236340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D139C4B-920B-4558-B999-801E1ACE4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Footer Placeholder 4">
            <a:extLst>
              <a:ext uri="{FF2B5EF4-FFF2-40B4-BE49-F238E27FC236}">
                <a16:creationId xmlns:a16="http://schemas.microsoft.com/office/drawing/2014/main" id="{7D776E6F-2867-496D-AE46-6AFC50E062C6}"/>
              </a:ext>
            </a:extLst>
          </p:cNvPr>
          <p:cNvSpPr>
            <a:spLocks noGrp="1"/>
          </p:cNvSpPr>
          <p:nvPr>
            <p:ph type="ftr" sz="quarter" idx="11"/>
          </p:nvPr>
        </p:nvSpPr>
        <p:spPr/>
        <p:txBody>
          <a:bodyPr/>
          <a:lstStyle/>
          <a:p>
            <a:r>
              <a:rPr lang="en-US"/>
              <a:t>Ignacio Majo - Data Scientist Jr. - Oracle Next Education</a:t>
            </a:r>
          </a:p>
        </p:txBody>
      </p:sp>
      <p:pic>
        <p:nvPicPr>
          <p:cNvPr id="13" name="Picture 12">
            <a:extLst>
              <a:ext uri="{FF2B5EF4-FFF2-40B4-BE49-F238E27FC236}">
                <a16:creationId xmlns:a16="http://schemas.microsoft.com/office/drawing/2014/main" id="{679B5E0A-1270-44D1-8617-C2C0263A5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435" y="3879789"/>
            <a:ext cx="6709621" cy="2940171"/>
          </a:xfrm>
          <a:prstGeom prst="rect">
            <a:avLst/>
          </a:prstGeom>
        </p:spPr>
      </p:pic>
      <p:pic>
        <p:nvPicPr>
          <p:cNvPr id="15" name="Picture 14">
            <a:extLst>
              <a:ext uri="{FF2B5EF4-FFF2-40B4-BE49-F238E27FC236}">
                <a16:creationId xmlns:a16="http://schemas.microsoft.com/office/drawing/2014/main" id="{047C7C17-D443-4957-A9AF-8D34A2160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988" y="1259136"/>
            <a:ext cx="6709621" cy="2940171"/>
          </a:xfrm>
          <a:prstGeom prst="rect">
            <a:avLst/>
          </a:prstGeom>
        </p:spPr>
      </p:pic>
      <p:sp>
        <p:nvSpPr>
          <p:cNvPr id="16" name="TextBox 15">
            <a:extLst>
              <a:ext uri="{FF2B5EF4-FFF2-40B4-BE49-F238E27FC236}">
                <a16:creationId xmlns:a16="http://schemas.microsoft.com/office/drawing/2014/main" id="{5ED04DEE-FC88-4564-A970-BAEB2A9679F0}"/>
              </a:ext>
            </a:extLst>
          </p:cNvPr>
          <p:cNvSpPr txBox="1"/>
          <p:nvPr/>
        </p:nvSpPr>
        <p:spPr>
          <a:xfrm>
            <a:off x="7499597" y="1600200"/>
            <a:ext cx="4351863" cy="4247317"/>
          </a:xfrm>
          <a:prstGeom prst="rect">
            <a:avLst/>
          </a:prstGeom>
          <a:noFill/>
        </p:spPr>
        <p:txBody>
          <a:bodyPr wrap="square" rtlCol="0">
            <a:spAutoFit/>
          </a:bodyPr>
          <a:lstStyle/>
          <a:p>
            <a:r>
              <a:rPr lang="es-ES" dirty="0"/>
              <a:t>El modelo de </a:t>
            </a:r>
            <a:r>
              <a:rPr lang="es-ES" b="1" dirty="0"/>
              <a:t>Regresión Logística</a:t>
            </a:r>
            <a:r>
              <a:rPr lang="es-ES" dirty="0"/>
              <a:t> fue seleccionado por su </a:t>
            </a:r>
            <a:r>
              <a:rPr lang="es-ES" b="1" dirty="0"/>
              <a:t>alto Recall sostenido en datos nuevos</a:t>
            </a:r>
            <a:r>
              <a:rPr lang="es-ES" dirty="0"/>
              <a:t> y su </a:t>
            </a:r>
            <a:r>
              <a:rPr lang="es-ES" b="1" dirty="0"/>
              <a:t>mejor capacidad de generalización</a:t>
            </a:r>
            <a:r>
              <a:rPr lang="es-ES" dirty="0"/>
              <a:t>, con una mínima caída en desempeño frente a otros modelos.</a:t>
            </a:r>
          </a:p>
          <a:p>
            <a:endParaRPr lang="es-ES" dirty="0"/>
          </a:p>
          <a:p>
            <a:pPr marL="285750" indent="-285750">
              <a:buFont typeface="Arial" panose="020B0604020202020204" pitchFamily="34" charset="0"/>
              <a:buChar char="•"/>
            </a:pPr>
            <a:r>
              <a:rPr lang="es-ES" dirty="0"/>
              <a:t>Mantiene un </a:t>
            </a:r>
            <a:r>
              <a:rPr lang="es-ES" b="1" dirty="0"/>
              <a:t>Recall del 69.19%</a:t>
            </a:r>
            <a:r>
              <a:rPr lang="es-ES" dirty="0"/>
              <a:t> en datos de prueba, con una </a:t>
            </a:r>
            <a:r>
              <a:rPr lang="es-ES" b="1" dirty="0"/>
              <a:t>variación de solo -2.48%</a:t>
            </a:r>
            <a:r>
              <a:rPr lang="es-ES" dirty="0"/>
              <a:t>.</a:t>
            </a:r>
          </a:p>
          <a:p>
            <a:pPr marL="285750" indent="-285750">
              <a:buFont typeface="Arial" panose="020B0604020202020204" pitchFamily="34" charset="0"/>
              <a:buChar char="•"/>
            </a:pPr>
            <a:r>
              <a:rPr lang="es-ES" dirty="0"/>
              <a:t>Presenta la </a:t>
            </a:r>
            <a:r>
              <a:rPr lang="es-ES" b="1" dirty="0"/>
              <a:t>menor caída en F1-score</a:t>
            </a:r>
            <a:r>
              <a:rPr lang="es-ES" dirty="0"/>
              <a:t> (-0.88%), mientras que otros modelos pierden entre 2% y 8%.</a:t>
            </a:r>
          </a:p>
          <a:p>
            <a:pPr marL="285750" indent="-285750">
              <a:buFont typeface="Arial" panose="020B0604020202020204" pitchFamily="34" charset="0"/>
              <a:buChar char="•"/>
            </a:pPr>
            <a:r>
              <a:rPr lang="es-ES" dirty="0"/>
              <a:t>Esto sugiere un modelo </a:t>
            </a:r>
            <a:r>
              <a:rPr lang="es-ES" b="1" dirty="0"/>
              <a:t>más robusto y confiable para detectar evasión (Churn)</a:t>
            </a:r>
            <a:r>
              <a:rPr lang="es-ES" dirty="0"/>
              <a:t> sin sobre ajustarse.</a:t>
            </a:r>
            <a:endParaRPr lang="en-US" dirty="0"/>
          </a:p>
        </p:txBody>
      </p:sp>
      <p:sp>
        <p:nvSpPr>
          <p:cNvPr id="17" name="Title 1">
            <a:extLst>
              <a:ext uri="{FF2B5EF4-FFF2-40B4-BE49-F238E27FC236}">
                <a16:creationId xmlns:a16="http://schemas.microsoft.com/office/drawing/2014/main" id="{A89483FF-D214-4D29-BDD3-7F88A5B46080}"/>
              </a:ext>
            </a:extLst>
          </p:cNvPr>
          <p:cNvSpPr txBox="1">
            <a:spLocks/>
          </p:cNvSpPr>
          <p:nvPr/>
        </p:nvSpPr>
        <p:spPr>
          <a:xfrm>
            <a:off x="329618" y="100765"/>
            <a:ext cx="6418277"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Variación de métricas:</a:t>
            </a:r>
            <a:endParaRPr lang="en-US" sz="4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49520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A339CD7A-0A88-43DE-8EE3-3B3D4F5D9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pic>
        <p:nvPicPr>
          <p:cNvPr id="14" name="Picture 13">
            <a:extLst>
              <a:ext uri="{FF2B5EF4-FFF2-40B4-BE49-F238E27FC236}">
                <a16:creationId xmlns:a16="http://schemas.microsoft.com/office/drawing/2014/main" id="{7E25DE24-4ECA-4FDA-9B7F-0531EB92A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881" y="1666740"/>
            <a:ext cx="5292411" cy="4898017"/>
          </a:xfrm>
          <a:prstGeom prst="rect">
            <a:avLst/>
          </a:prstGeom>
        </p:spPr>
      </p:pic>
      <p:sp>
        <p:nvSpPr>
          <p:cNvPr id="15" name="TextBox 14">
            <a:extLst>
              <a:ext uri="{FF2B5EF4-FFF2-40B4-BE49-F238E27FC236}">
                <a16:creationId xmlns:a16="http://schemas.microsoft.com/office/drawing/2014/main" id="{423B6145-4BF1-401C-980A-0AFC99ACF740}"/>
              </a:ext>
            </a:extLst>
          </p:cNvPr>
          <p:cNvSpPr txBox="1"/>
          <p:nvPr/>
        </p:nvSpPr>
        <p:spPr>
          <a:xfrm>
            <a:off x="6333688" y="2726422"/>
            <a:ext cx="5488154" cy="2031325"/>
          </a:xfrm>
          <a:prstGeom prst="rect">
            <a:avLst/>
          </a:prstGeom>
          <a:noFill/>
        </p:spPr>
        <p:txBody>
          <a:bodyPr wrap="square" rtlCol="0">
            <a:spAutoFit/>
          </a:bodyPr>
          <a:lstStyle/>
          <a:p>
            <a:pPr marL="285750" indent="-285750">
              <a:buFont typeface="Arial" panose="020B0604020202020204" pitchFamily="34" charset="0"/>
              <a:buChar char="•"/>
            </a:pPr>
            <a:r>
              <a:rPr lang="es-419" dirty="0">
                <a:latin typeface="Segoe UI" panose="020B0502040204020203" pitchFamily="34" charset="0"/>
                <a:cs typeface="Segoe UI" panose="020B0502040204020203" pitchFamily="34" charset="0"/>
              </a:rPr>
              <a:t>El modelo logró </a:t>
            </a:r>
            <a:r>
              <a:rPr lang="es-419" b="1" dirty="0">
                <a:latin typeface="Segoe UI" panose="020B0502040204020203" pitchFamily="34" charset="0"/>
                <a:cs typeface="Segoe UI" panose="020B0502040204020203" pitchFamily="34" charset="0"/>
              </a:rPr>
              <a:t>identificar correctamente el 70% de los clientes que efectivamente abandonan el servicio. </a:t>
            </a:r>
          </a:p>
          <a:p>
            <a:pPr marL="285750" indent="-285750">
              <a:buFont typeface="Arial" panose="020B0604020202020204" pitchFamily="34" charset="0"/>
              <a:buChar char="•"/>
            </a:pPr>
            <a:endParaRPr lang="es-419" b="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419" dirty="0">
                <a:latin typeface="Segoe UI" panose="020B0502040204020203" pitchFamily="34" charset="0"/>
                <a:cs typeface="Segoe UI" panose="020B0502040204020203" pitchFamily="34" charset="0"/>
              </a:rPr>
              <a:t>Este resultado permite </a:t>
            </a:r>
            <a:r>
              <a:rPr lang="es-419" b="1" dirty="0">
                <a:latin typeface="Segoe UI" panose="020B0502040204020203" pitchFamily="34" charset="0"/>
                <a:cs typeface="Segoe UI" panose="020B0502040204020203" pitchFamily="34" charset="0"/>
              </a:rPr>
              <a:t>anticiparse a 7 de cada 10 abandonos reales</a:t>
            </a:r>
            <a:r>
              <a:rPr lang="es-419" dirty="0">
                <a:latin typeface="Segoe UI" panose="020B0502040204020203" pitchFamily="34" charset="0"/>
                <a:cs typeface="Segoe UI" panose="020B0502040204020203" pitchFamily="34" charset="0"/>
              </a:rPr>
              <a:t> con un margen aceptable de falsos positivos.</a:t>
            </a:r>
            <a:endParaRPr lang="en-US" dirty="0">
              <a:latin typeface="Segoe UI" panose="020B0502040204020203" pitchFamily="34" charset="0"/>
              <a:cs typeface="Segoe UI" panose="020B0502040204020203" pitchFamily="34" charset="0"/>
            </a:endParaRPr>
          </a:p>
        </p:txBody>
      </p:sp>
      <p:sp>
        <p:nvSpPr>
          <p:cNvPr id="16" name="Title 1">
            <a:extLst>
              <a:ext uri="{FF2B5EF4-FFF2-40B4-BE49-F238E27FC236}">
                <a16:creationId xmlns:a16="http://schemas.microsoft.com/office/drawing/2014/main" id="{4332F991-351A-4CD3-922E-94601A069DAE}"/>
              </a:ext>
            </a:extLst>
          </p:cNvPr>
          <p:cNvSpPr txBox="1">
            <a:spLocks/>
          </p:cNvSpPr>
          <p:nvPr/>
        </p:nvSpPr>
        <p:spPr>
          <a:xfrm>
            <a:off x="262506" y="247235"/>
            <a:ext cx="10405494" cy="944646"/>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Matriz de Confusión (datos de prueba):</a:t>
            </a:r>
            <a:endParaRPr lang="en-US" sz="4400" b="1" dirty="0">
              <a:latin typeface="Segoe UI" panose="020B0502040204020203" pitchFamily="34" charset="0"/>
              <a:cs typeface="Segoe UI" panose="020B0502040204020203" pitchFamily="34" charset="0"/>
            </a:endParaRPr>
          </a:p>
        </p:txBody>
      </p:sp>
      <p:sp>
        <p:nvSpPr>
          <p:cNvPr id="19" name="Footer Placeholder 18">
            <a:extLst>
              <a:ext uri="{FF2B5EF4-FFF2-40B4-BE49-F238E27FC236}">
                <a16:creationId xmlns:a16="http://schemas.microsoft.com/office/drawing/2014/main" id="{36B0E8C4-E277-416E-BFC6-C08423C84C80}"/>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3866206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48E773AA-D946-4ADB-88AA-38A448B5D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a:effectLst>
            <a:outerShdw blurRad="50800" dist="50800" dir="5400000" sx="1000" sy="1000" algn="ctr" rotWithShape="0">
              <a:srgbClr val="000000">
                <a:alpha val="43137"/>
              </a:srgbClr>
            </a:outerShdw>
          </a:effectLst>
        </p:spPr>
      </p:pic>
      <p:sp>
        <p:nvSpPr>
          <p:cNvPr id="7" name="Title 1">
            <a:extLst>
              <a:ext uri="{FF2B5EF4-FFF2-40B4-BE49-F238E27FC236}">
                <a16:creationId xmlns:a16="http://schemas.microsoft.com/office/drawing/2014/main" id="{70F14218-0CA0-4DF5-914F-12B2578000A0}"/>
              </a:ext>
            </a:extLst>
          </p:cNvPr>
          <p:cNvSpPr txBox="1">
            <a:spLocks/>
          </p:cNvSpPr>
          <p:nvPr/>
        </p:nvSpPr>
        <p:spPr>
          <a:xfrm>
            <a:off x="228950" y="319661"/>
            <a:ext cx="9728782"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Factores influyentes en la Evasión:</a:t>
            </a:r>
            <a:endParaRPr lang="en-US" sz="4400" b="1"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74A0B069-E8EA-4511-A4AC-5089FE43726D}"/>
              </a:ext>
            </a:extLst>
          </p:cNvPr>
          <p:cNvSpPr txBox="1"/>
          <p:nvPr/>
        </p:nvSpPr>
        <p:spPr>
          <a:xfrm>
            <a:off x="7810150" y="1753300"/>
            <a:ext cx="4295164" cy="4247317"/>
          </a:xfrm>
          <a:prstGeom prst="rect">
            <a:avLst/>
          </a:prstGeom>
          <a:noFill/>
        </p:spPr>
        <p:txBody>
          <a:bodyPr wrap="square" rtlCol="0">
            <a:spAutoFit/>
          </a:bodyPr>
          <a:lstStyle/>
          <a:p>
            <a:r>
              <a:rPr lang="es-ES" dirty="0">
                <a:latin typeface="Segoe UI" panose="020B0502040204020203" pitchFamily="34" charset="0"/>
                <a:cs typeface="Segoe UI" panose="020B0502040204020203" pitchFamily="34" charset="0"/>
              </a:rPr>
              <a:t>A partir del modelo de </a:t>
            </a:r>
            <a:r>
              <a:rPr lang="es-ES" b="1" dirty="0">
                <a:latin typeface="Segoe UI" panose="020B0502040204020203" pitchFamily="34" charset="0"/>
                <a:cs typeface="Segoe UI" panose="020B0502040204020203" pitchFamily="34" charset="0"/>
              </a:rPr>
              <a:t>Regresión Logística</a:t>
            </a:r>
            <a:r>
              <a:rPr lang="es-ES" dirty="0">
                <a:latin typeface="Segoe UI" panose="020B0502040204020203" pitchFamily="34" charset="0"/>
                <a:cs typeface="Segoe UI" panose="020B0502040204020203" pitchFamily="34" charset="0"/>
              </a:rPr>
              <a:t> entrenado, se identificaron las </a:t>
            </a:r>
            <a:r>
              <a:rPr lang="es-ES" b="1" dirty="0">
                <a:latin typeface="Segoe UI" panose="020B0502040204020203" pitchFamily="34" charset="0"/>
                <a:cs typeface="Segoe UI" panose="020B0502040204020203" pitchFamily="34" charset="0"/>
              </a:rPr>
              <a:t>12 variables más influyentes</a:t>
            </a:r>
            <a:r>
              <a:rPr lang="es-ES" dirty="0">
                <a:latin typeface="Segoe UI" panose="020B0502040204020203" pitchFamily="34" charset="0"/>
                <a:cs typeface="Segoe UI" panose="020B0502040204020203" pitchFamily="34" charset="0"/>
              </a:rPr>
              <a:t> en la probabilidad de que un cliente cancele el servicio:</a:t>
            </a:r>
          </a:p>
          <a:p>
            <a:endParaRPr lang="es-E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i="1" dirty="0">
                <a:latin typeface="Segoe UI" panose="020B0502040204020203" pitchFamily="34" charset="0"/>
                <a:cs typeface="Segoe UI" panose="020B0502040204020203" pitchFamily="34" charset="0"/>
              </a:rPr>
              <a:t>Coeficientes positivos: </a:t>
            </a:r>
            <a:r>
              <a:rPr lang="es-ES" b="1" dirty="0">
                <a:latin typeface="Segoe UI" panose="020B0502040204020203" pitchFamily="34" charset="0"/>
                <a:cs typeface="Segoe UI" panose="020B0502040204020203" pitchFamily="34" charset="0"/>
              </a:rPr>
              <a:t>Aumentan la probabilidad de abandono</a:t>
            </a:r>
            <a:r>
              <a:rPr lang="es-ES" dirty="0">
                <a:latin typeface="Segoe UI" panose="020B0502040204020203" pitchFamily="34" charset="0"/>
                <a:cs typeface="Segoe UI" panose="020B0502040204020203" pitchFamily="34" charset="0"/>
              </a:rPr>
              <a:t>. Se asocian con condiciones de riesgo o insatisfacción.</a:t>
            </a:r>
          </a:p>
          <a:p>
            <a:pPr marL="285750" indent="-285750">
              <a:buFont typeface="Arial" panose="020B0604020202020204" pitchFamily="34" charset="0"/>
              <a:buChar char="•"/>
            </a:pPr>
            <a:endParaRPr lang="es-E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419" i="1" dirty="0">
                <a:latin typeface="Segoe UI" panose="020B0502040204020203" pitchFamily="34" charset="0"/>
                <a:cs typeface="Segoe UI" panose="020B0502040204020203" pitchFamily="34" charset="0"/>
              </a:rPr>
              <a:t>Coeficientes negativos: </a:t>
            </a:r>
            <a:r>
              <a:rPr lang="es-419" b="1" dirty="0">
                <a:latin typeface="Segoe UI" panose="020B0502040204020203" pitchFamily="34" charset="0"/>
                <a:cs typeface="Segoe UI" panose="020B0502040204020203" pitchFamily="34" charset="0"/>
              </a:rPr>
              <a:t>Reducen la probabilidad de abandono</a:t>
            </a:r>
            <a:r>
              <a:rPr lang="es-419" dirty="0">
                <a:latin typeface="Segoe UI" panose="020B0502040204020203" pitchFamily="34" charset="0"/>
                <a:cs typeface="Segoe UI" panose="020B0502040204020203" pitchFamily="34" charset="0"/>
              </a:rPr>
              <a:t>. Actúan como </a:t>
            </a:r>
            <a:r>
              <a:rPr lang="es-419" b="1" dirty="0">
                <a:latin typeface="Segoe UI" panose="020B0502040204020203" pitchFamily="34" charset="0"/>
                <a:cs typeface="Segoe UI" panose="020B0502040204020203" pitchFamily="34" charset="0"/>
              </a:rPr>
              <a:t>factores protectores</a:t>
            </a:r>
            <a:r>
              <a:rPr lang="es-419" dirty="0">
                <a:latin typeface="Segoe UI" panose="020B0502040204020203" pitchFamily="34" charset="0"/>
                <a:cs typeface="Segoe UI" panose="020B0502040204020203" pitchFamily="34" charset="0"/>
              </a:rPr>
              <a:t>, ligados a compromiso o estabilidad.</a:t>
            </a:r>
          </a:p>
        </p:txBody>
      </p:sp>
      <p:pic>
        <p:nvPicPr>
          <p:cNvPr id="10" name="Picture 9">
            <a:extLst>
              <a:ext uri="{FF2B5EF4-FFF2-40B4-BE49-F238E27FC236}">
                <a16:creationId xmlns:a16="http://schemas.microsoft.com/office/drawing/2014/main" id="{897AE41D-BEEB-4AEA-BF69-2E80B3714D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14" y="1813976"/>
            <a:ext cx="7265469" cy="4247317"/>
          </a:xfrm>
          <a:prstGeom prst="rect">
            <a:avLst/>
          </a:prstGeom>
          <a:ln>
            <a:noFill/>
          </a:ln>
          <a:effectLst>
            <a:outerShdw blurRad="292100" dist="139700" dir="2700000" algn="tl" rotWithShape="0">
              <a:srgbClr val="333333">
                <a:alpha val="65000"/>
              </a:srgbClr>
            </a:outerShdw>
          </a:effectLst>
        </p:spPr>
      </p:pic>
      <p:sp>
        <p:nvSpPr>
          <p:cNvPr id="11" name="Footer Placeholder 10">
            <a:extLst>
              <a:ext uri="{FF2B5EF4-FFF2-40B4-BE49-F238E27FC236}">
                <a16:creationId xmlns:a16="http://schemas.microsoft.com/office/drawing/2014/main" id="{BD3DD4B9-1A4C-4F07-8A37-5942A92B004B}"/>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1856612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F9AD913A-6BE1-4BEF-B146-52FF0138D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pic>
        <p:nvPicPr>
          <p:cNvPr id="11" name="Picture 10">
            <a:extLst>
              <a:ext uri="{FF2B5EF4-FFF2-40B4-BE49-F238E27FC236}">
                <a16:creationId xmlns:a16="http://schemas.microsoft.com/office/drawing/2014/main" id="{33AFCCE2-3DCC-4E66-BC59-33596DBAD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09" y="734562"/>
            <a:ext cx="10881382" cy="5388875"/>
          </a:xfrm>
          <a:prstGeom prst="rect">
            <a:avLst/>
          </a:prstGeom>
        </p:spPr>
      </p:pic>
      <p:sp>
        <p:nvSpPr>
          <p:cNvPr id="12" name="Footer Placeholder 11">
            <a:extLst>
              <a:ext uri="{FF2B5EF4-FFF2-40B4-BE49-F238E27FC236}">
                <a16:creationId xmlns:a16="http://schemas.microsoft.com/office/drawing/2014/main" id="{EB70AB49-9F18-4D1B-BF6D-30C344B1A31A}"/>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2639628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1008</TotalTime>
  <Words>2690</Words>
  <Application>Microsoft Office PowerPoint</Application>
  <PresentationFormat>Widescreen</PresentationFormat>
  <Paragraphs>165</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Resumen Ejecutivo</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Ignacio Majo</dc:creator>
  <cp:lastModifiedBy>Ignacio Majo</cp:lastModifiedBy>
  <cp:revision>64</cp:revision>
  <dcterms:created xsi:type="dcterms:W3CDTF">2025-07-07T17:21:09Z</dcterms:created>
  <dcterms:modified xsi:type="dcterms:W3CDTF">2025-07-09T18:21:38Z</dcterms:modified>
</cp:coreProperties>
</file>